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mp4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51"/>
  </p:notesMasterIdLst>
  <p:handoutMasterIdLst>
    <p:handoutMasterId r:id="rId52"/>
  </p:handoutMasterIdLst>
  <p:sldIdLst>
    <p:sldId id="538" r:id="rId2"/>
    <p:sldId id="258" r:id="rId3"/>
    <p:sldId id="569" r:id="rId4"/>
    <p:sldId id="489" r:id="rId5"/>
    <p:sldId id="515" r:id="rId6"/>
    <p:sldId id="539" r:id="rId7"/>
    <p:sldId id="520" r:id="rId8"/>
    <p:sldId id="494" r:id="rId9"/>
    <p:sldId id="570" r:id="rId10"/>
    <p:sldId id="543" r:id="rId11"/>
    <p:sldId id="556" r:id="rId12"/>
    <p:sldId id="493" r:id="rId13"/>
    <p:sldId id="544" r:id="rId14"/>
    <p:sldId id="557" r:id="rId15"/>
    <p:sldId id="546" r:id="rId16"/>
    <p:sldId id="453" r:id="rId17"/>
    <p:sldId id="586" r:id="rId18"/>
    <p:sldId id="587" r:id="rId19"/>
    <p:sldId id="549" r:id="rId20"/>
    <p:sldId id="551" r:id="rId21"/>
    <p:sldId id="490" r:id="rId22"/>
    <p:sldId id="447" r:id="rId23"/>
    <p:sldId id="452" r:id="rId24"/>
    <p:sldId id="571" r:id="rId25"/>
    <p:sldId id="550" r:id="rId26"/>
    <p:sldId id="481" r:id="rId27"/>
    <p:sldId id="573" r:id="rId28"/>
    <p:sldId id="436" r:id="rId29"/>
    <p:sldId id="458" r:id="rId30"/>
    <p:sldId id="588" r:id="rId31"/>
    <p:sldId id="597" r:id="rId32"/>
    <p:sldId id="598" r:id="rId33"/>
    <p:sldId id="599" r:id="rId34"/>
    <p:sldId id="594" r:id="rId35"/>
    <p:sldId id="574" r:id="rId36"/>
    <p:sldId id="521" r:id="rId37"/>
    <p:sldId id="590" r:id="rId38"/>
    <p:sldId id="529" r:id="rId39"/>
    <p:sldId id="552" r:id="rId40"/>
    <p:sldId id="459" r:id="rId41"/>
    <p:sldId id="461" r:id="rId42"/>
    <p:sldId id="553" r:id="rId43"/>
    <p:sldId id="522" r:id="rId44"/>
    <p:sldId id="523" r:id="rId45"/>
    <p:sldId id="530" r:id="rId46"/>
    <p:sldId id="535" r:id="rId47"/>
    <p:sldId id="582" r:id="rId48"/>
    <p:sldId id="576" r:id="rId49"/>
    <p:sldId id="583" r:id="rId50"/>
  </p:sldIdLst>
  <p:sldSz cx="12192000" cy="6858000"/>
  <p:notesSz cx="7315200" cy="960120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CCFF"/>
    <a:srgbClr val="FFCC99"/>
    <a:srgbClr val="99CCFF"/>
    <a:srgbClr val="008000"/>
    <a:srgbClr val="CC6600"/>
    <a:srgbClr val="996600"/>
    <a:srgbClr val="663300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3" autoAdjust="0"/>
    <p:restoredTop sz="80567" autoAdjust="0"/>
  </p:normalViewPr>
  <p:slideViewPr>
    <p:cSldViewPr>
      <p:cViewPr varScale="1">
        <p:scale>
          <a:sx n="59" d="100"/>
          <a:sy n="59" d="100"/>
        </p:scale>
        <p:origin x="11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8672AD-12AE-4354-8ADE-1E86BC48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84C7023-1648-4F51-874D-1B6680E3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Enqueue</a:t>
            </a:r>
            <a:r>
              <a:rPr lang="en-US" dirty="0"/>
              <a:t> S(0+7)</a:t>
            </a:r>
          </a:p>
          <a:p>
            <a:r>
              <a:rPr lang="en-US" dirty="0"/>
              <a:t>Take out S, </a:t>
            </a:r>
            <a:r>
              <a:rPr lang="en-US" dirty="0" err="1"/>
              <a:t>Enqueue</a:t>
            </a:r>
            <a:r>
              <a:rPr lang="en-US" baseline="0" dirty="0"/>
              <a:t> G(5+0), A(1+6)</a:t>
            </a:r>
          </a:p>
          <a:p>
            <a:r>
              <a:rPr lang="en-US" baseline="0" dirty="0" err="1"/>
              <a:t>Dequeue</a:t>
            </a:r>
            <a:r>
              <a:rPr lang="en-US" baseline="0" dirty="0"/>
              <a:t> G(5+0) -</a:t>
            </a:r>
            <a:r>
              <a:rPr lang="en-US" baseline="0" dirty="0">
                <a:sym typeface="Wingdings" panose="05000000000000000000" pitchFamily="2" charset="2"/>
              </a:rPr>
              <a:t> Solution S G, it is the wrong solution!!!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2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Gates, W. and Papadimitriou, C., "Bounds for Sorting by Prefix Reversal.", Discrete Mathematics. 27, 47-57, 1979.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1D48C-6E2A-4EE0-9086-47A40D7FB81E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5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Gates, W. and Papadimitriou, C., "Bounds for Sorting by Prefix Reversal.", Discrete Mathematics. 27, 47-57, 1979.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1D48C-6E2A-4EE0-9086-47A40D7FB81E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5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A* expanded 8100 ; Path cost = 33</a:t>
            </a:r>
          </a:p>
          <a:p>
            <a:r>
              <a:rPr lang="en-US">
                <a:latin typeface="Arial" charset="0"/>
              </a:rPr>
              <a:t>UCS expanded 25263 . Path cost = 33</a:t>
            </a:r>
          </a:p>
          <a:p>
            <a:r>
              <a:rPr lang="en-US">
                <a:latin typeface="Arial" charset="0"/>
              </a:rPr>
              <a:t>Greedy expanded 10 . Path cost = 41</a:t>
            </a:r>
          </a:p>
          <a:p>
            <a:r>
              <a:rPr lang="en-US">
                <a:latin typeface="Arial" charset="0"/>
              </a:rPr>
              <a:t>[0, 7, 5, 3, 2, 1, 4, 6]</a:t>
            </a:r>
          </a:p>
          <a:p>
            <a:r>
              <a:rPr lang="en-US">
                <a:latin typeface="Arial" charset="0"/>
              </a:rPr>
              <a:t>(7, 0, 5, 3, 2, 1, 4, 6)</a:t>
            </a:r>
          </a:p>
          <a:p>
            <a:r>
              <a:rPr lang="en-US">
                <a:latin typeface="Arial" charset="0"/>
              </a:rPr>
              <a:t>(6, 4, 1, 2, 3, 5, 0, 7)</a:t>
            </a:r>
          </a:p>
          <a:p>
            <a:r>
              <a:rPr lang="en-US">
                <a:latin typeface="Arial" charset="0"/>
              </a:rPr>
              <a:t>(3, 2, 1, 4, 6, 5, 0, 7)</a:t>
            </a:r>
          </a:p>
          <a:p>
            <a:r>
              <a:rPr lang="en-US">
                <a:latin typeface="Arial" charset="0"/>
              </a:rPr>
              <a:t>(1, 2, 3, 4, 6, 5, 0, 7)</a:t>
            </a:r>
          </a:p>
          <a:p>
            <a:r>
              <a:rPr lang="en-US">
                <a:latin typeface="Arial" charset="0"/>
              </a:rPr>
              <a:t>(5, 6, 4, 3, 2, 1, 0, 7)</a:t>
            </a:r>
          </a:p>
          <a:p>
            <a:r>
              <a:rPr lang="en-US">
                <a:latin typeface="Arial" charset="0"/>
              </a:rPr>
              <a:t>(6, 5, 4, 3, 2, 1, 0, 7)</a:t>
            </a:r>
          </a:p>
          <a:p>
            <a:r>
              <a:rPr lang="en-US">
                <a:latin typeface="Arial" charset="0"/>
              </a:rPr>
              <a:t>(0, 1, 2, 3, 4, 5, 6, 7)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9D4EE-71CB-479F-AF32-9365A8F44758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7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You know exactly where you came from and how you got there, but you have no idea where you’re going.  But, you’ll know it when you see it.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C17AD-3C99-472D-9877-AC50EDB6C845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2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A* expanded 8100 ; Path cost = 33</a:t>
            </a:r>
          </a:p>
          <a:p>
            <a:r>
              <a:rPr lang="en-US">
                <a:latin typeface="Arial" charset="0"/>
              </a:rPr>
              <a:t>UCS expanded 25263 . Path cost = 33</a:t>
            </a:r>
          </a:p>
          <a:p>
            <a:r>
              <a:rPr lang="en-US">
                <a:latin typeface="Arial" charset="0"/>
              </a:rPr>
              <a:t>Greedy expanded 10 . Path cost = 41</a:t>
            </a:r>
          </a:p>
          <a:p>
            <a:r>
              <a:rPr lang="en-US">
                <a:latin typeface="Arial" charset="0"/>
              </a:rPr>
              <a:t>[0, 7, 5, 3, 2, 1, 4, 6]</a:t>
            </a:r>
          </a:p>
          <a:p>
            <a:r>
              <a:rPr lang="en-US">
                <a:latin typeface="Arial" charset="0"/>
              </a:rPr>
              <a:t>(7, 0, 5, 3, 2, 1, 4, 6)</a:t>
            </a:r>
          </a:p>
          <a:p>
            <a:r>
              <a:rPr lang="en-US">
                <a:latin typeface="Arial" charset="0"/>
              </a:rPr>
              <a:t>(6, 4, 1, 2, 3, 5, 0, 7)</a:t>
            </a:r>
          </a:p>
          <a:p>
            <a:r>
              <a:rPr lang="en-US">
                <a:latin typeface="Arial" charset="0"/>
              </a:rPr>
              <a:t>(3, 2, 1, 4, 6, 5, 0, 7)</a:t>
            </a:r>
          </a:p>
          <a:p>
            <a:r>
              <a:rPr lang="en-US">
                <a:latin typeface="Arial" charset="0"/>
              </a:rPr>
              <a:t>(1, 2, 3, 4, 6, 5, 0, 7)</a:t>
            </a:r>
          </a:p>
          <a:p>
            <a:r>
              <a:rPr lang="en-US">
                <a:latin typeface="Arial" charset="0"/>
              </a:rPr>
              <a:t>(5, 6, 4, 3, 2, 1, 0, 7)</a:t>
            </a:r>
          </a:p>
          <a:p>
            <a:r>
              <a:rPr lang="en-US">
                <a:latin typeface="Arial" charset="0"/>
              </a:rPr>
              <a:t>(6, 5, 4, 3, 2, 1, 0, 7)</a:t>
            </a:r>
          </a:p>
          <a:p>
            <a:r>
              <a:rPr lang="en-US">
                <a:latin typeface="Arial" charset="0"/>
              </a:rPr>
              <a:t>(0, 1, 2, 3, 4, 5, 6, 7)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DAF64-B086-440E-BFF9-B4CF7AA4786C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1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9F-2ED3-42FB-97D7-7C336CEBC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28D4-0D48-40B4-A2B4-AA16B583E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81A5-8CD7-46EA-B6E3-B84F6F7DE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E4EA-EF72-4592-B966-0919EDBC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84D3-0B6F-43E9-96DD-B384A1346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CD15-A186-434C-A76C-E16FE73CA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1A73-48D6-4B22-86A8-53368387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E99A-4DC5-4CD3-AA5A-F0648462A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EAA6-40E0-4638-8426-274C359A2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C8E3-8727-4A80-8860-67A2C5A4D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0F85-53AA-4CB9-B5F3-E0A7D91F1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7BFCCC65-4CBD-445E-A057-E1EE8E879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1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wmv"/><Relationship Id="rId1" Type="http://schemas.microsoft.com/office/2007/relationships/media" Target="../media/media7.wmv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5.xml"/><Relationship Id="rId16" Type="http://schemas.openxmlformats.org/officeDocument/2006/relationships/image" Target="../media/image3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34.png"/><Relationship Id="rId5" Type="http://schemas.openxmlformats.org/officeDocument/2006/relationships/tags" Target="../tags/tag8.xml"/><Relationship Id="rId15" Type="http://schemas.openxmlformats.org/officeDocument/2006/relationships/image" Target="../media/image38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r>
              <a:rPr lang="en-US" dirty="0"/>
              <a:t>CAP 5636 – Advanced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Informed 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</a:t>
            </a:r>
            <a:r>
              <a:rPr lang="en-US" sz="2400" dirty="0" err="1">
                <a:latin typeface="Calibri"/>
                <a:cs typeface="Calibri"/>
              </a:rPr>
              <a:t>Lotzi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Bölöni</a:t>
            </a:r>
            <a:endParaRPr lang="en-US" sz="2400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endParaRPr lang="en-US" sz="2400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adapted from the ones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Berkeley, available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219200"/>
            <a:ext cx="68580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 marL="342866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0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0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Examples: Manhattan distance, Euclidean distance for </a:t>
            </a:r>
            <a:r>
              <a:rPr lang="en-US" sz="2000" kern="0" dirty="0" err="1">
                <a:latin typeface="Calibri" pitchFamily="34" charset="0"/>
                <a:cs typeface="+mn-cs"/>
              </a:rPr>
              <a:t>pathing</a:t>
            </a:r>
            <a:endParaRPr lang="en-US" sz="2000" kern="0" dirty="0">
              <a:latin typeface="Calibri" pitchFamily="34" charset="0"/>
              <a:cs typeface="+mn-cs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9223" y="1524000"/>
            <a:ext cx="3407831" cy="2300286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4116375"/>
            <a:ext cx="3476133" cy="23742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9" y="1640445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991600" y="5943600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h(x)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600200"/>
            <a:ext cx="1905000" cy="426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71851" y="2563812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00413" y="2660650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24200" y="2465388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30563" y="2755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16289" y="3789363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87726" y="35956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0076" y="3692524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6439" y="38846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2564" y="2333625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0214" y="22367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38775" y="2139950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68925" y="20431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79" name="Group 81"/>
          <p:cNvGrpSpPr>
            <a:grpSpLocks/>
          </p:cNvGrpSpPr>
          <p:nvPr/>
        </p:nvGrpSpPr>
        <p:grpSpPr bwMode="auto">
          <a:xfrm flipV="1">
            <a:off x="2438400" y="4751388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544763" y="5041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1" name="Group 87"/>
          <p:cNvGrpSpPr>
            <a:grpSpLocks/>
          </p:cNvGrpSpPr>
          <p:nvPr/>
        </p:nvGrpSpPr>
        <p:grpSpPr bwMode="auto">
          <a:xfrm flipV="1">
            <a:off x="4419600" y="4419600"/>
            <a:ext cx="1025525" cy="290513"/>
            <a:chOff x="2175020" y="6019800"/>
            <a:chExt cx="1025380" cy="290946"/>
          </a:xfrm>
        </p:grpSpPr>
        <p:grpSp>
          <p:nvGrpSpPr>
            <p:cNvPr id="11354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220200" y="42529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467851" y="3962400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396413" y="4059238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326563" y="4156074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16526" y="3656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64175" y="3559174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8" name="Group 94"/>
          <p:cNvGrpSpPr>
            <a:grpSpLocks/>
          </p:cNvGrpSpPr>
          <p:nvPr/>
        </p:nvGrpSpPr>
        <p:grpSpPr bwMode="auto">
          <a:xfrm flipV="1">
            <a:off x="5322888" y="3367087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302125" y="2362199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390900" y="3189287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048000" y="4065587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4073525" y="4114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692775" y="5561012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4" name="Group 80"/>
          <p:cNvGrpSpPr>
            <a:grpSpLocks/>
          </p:cNvGrpSpPr>
          <p:nvPr/>
        </p:nvGrpSpPr>
        <p:grpSpPr bwMode="auto">
          <a:xfrm flipV="1">
            <a:off x="5445126" y="5272088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609851" y="586105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6" name="Group 86"/>
          <p:cNvGrpSpPr>
            <a:grpSpLocks/>
          </p:cNvGrpSpPr>
          <p:nvPr/>
        </p:nvGrpSpPr>
        <p:grpSpPr bwMode="auto">
          <a:xfrm flipV="1">
            <a:off x="2362200" y="5665788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468563" y="59563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8" name="Group 92"/>
          <p:cNvGrpSpPr>
            <a:grpSpLocks/>
          </p:cNvGrpSpPr>
          <p:nvPr/>
        </p:nvGrpSpPr>
        <p:grpSpPr bwMode="auto">
          <a:xfrm flipV="1">
            <a:off x="3851276" y="6034087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43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99" name="Group 98"/>
          <p:cNvGrpSpPr>
            <a:grpSpLocks/>
          </p:cNvGrpSpPr>
          <p:nvPr/>
        </p:nvGrpSpPr>
        <p:grpSpPr bwMode="auto">
          <a:xfrm flipV="1">
            <a:off x="7045326" y="3886200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38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305800" y="60055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01" name="Group 106"/>
          <p:cNvGrpSpPr>
            <a:grpSpLocks/>
          </p:cNvGrpSpPr>
          <p:nvPr/>
        </p:nvGrpSpPr>
        <p:grpSpPr bwMode="auto">
          <a:xfrm flipV="1">
            <a:off x="8412163" y="5715000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777332" y="5334794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463925" y="5791199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911725" y="5867399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292725" y="4876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6054725" y="4343399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400800" y="3428999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482432" y="2858294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450138" y="5083174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273926" y="5180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11" name="Group 131"/>
          <p:cNvGrpSpPr>
            <a:grpSpLocks/>
          </p:cNvGrpSpPr>
          <p:nvPr/>
        </p:nvGrpSpPr>
        <p:grpSpPr bwMode="auto">
          <a:xfrm flipV="1">
            <a:off x="7380288" y="4891087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511925" y="2514599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464425" y="4457699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959725" y="5333999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759825" y="4610099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0" y="1229382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Heuristic: the number of the largest pancake that is still out of place</a:t>
            </a:r>
          </a:p>
        </p:txBody>
      </p:sp>
      <p:grpSp>
        <p:nvGrpSpPr>
          <p:cNvPr id="26" name="Group 168"/>
          <p:cNvGrpSpPr>
            <a:grpSpLocks/>
          </p:cNvGrpSpPr>
          <p:nvPr/>
        </p:nvGrpSpPr>
        <p:grpSpPr bwMode="auto">
          <a:xfrm>
            <a:off x="2057400" y="1981200"/>
            <a:ext cx="7086600" cy="4408068"/>
            <a:chOff x="457200" y="2133600"/>
            <a:chExt cx="7086600" cy="4408744"/>
          </a:xfrm>
        </p:grpSpPr>
        <p:sp>
          <p:nvSpPr>
            <p:cNvPr id="11319" name="TextBox 150"/>
            <p:cNvSpPr txBox="1">
              <a:spLocks noChangeArrowheads="1"/>
            </p:cNvSpPr>
            <p:nvPr/>
          </p:nvSpPr>
          <p:spPr bwMode="auto">
            <a:xfrm>
              <a:off x="1143000" y="2590799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0" name="TextBox 154"/>
            <p:cNvSpPr txBox="1">
              <a:spLocks noChangeArrowheads="1"/>
            </p:cNvSpPr>
            <p:nvPr/>
          </p:nvSpPr>
          <p:spPr bwMode="auto">
            <a:xfrm>
              <a:off x="3352800" y="2133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1" name="TextBox 156"/>
            <p:cNvSpPr txBox="1">
              <a:spLocks noChangeArrowheads="1"/>
            </p:cNvSpPr>
            <p:nvPr/>
          </p:nvSpPr>
          <p:spPr bwMode="auto">
            <a:xfrm>
              <a:off x="7239000" y="4038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1322" name="TextBox 157"/>
            <p:cNvSpPr txBox="1">
              <a:spLocks noChangeArrowheads="1"/>
            </p:cNvSpPr>
            <p:nvPr/>
          </p:nvSpPr>
          <p:spPr bwMode="auto">
            <a:xfrm>
              <a:off x="6400800" y="57912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323" name="TextBox 158"/>
            <p:cNvSpPr txBox="1">
              <a:spLocks noChangeArrowheads="1"/>
            </p:cNvSpPr>
            <p:nvPr/>
          </p:nvSpPr>
          <p:spPr bwMode="auto">
            <a:xfrm>
              <a:off x="5334000" y="4953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4" name="TextBox 159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5" name="TextBox 161"/>
            <p:cNvSpPr txBox="1">
              <a:spLocks noChangeArrowheads="1"/>
            </p:cNvSpPr>
            <p:nvPr/>
          </p:nvSpPr>
          <p:spPr bwMode="auto">
            <a:xfrm>
              <a:off x="3276600" y="3429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6" name="TextBox 162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7" name="TextBox 163"/>
            <p:cNvSpPr txBox="1">
              <a:spLocks noChangeArrowheads="1"/>
            </p:cNvSpPr>
            <p:nvPr/>
          </p:nvSpPr>
          <p:spPr bwMode="auto">
            <a:xfrm>
              <a:off x="3505200" y="5334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8" name="TextBox 164"/>
            <p:cNvSpPr txBox="1">
              <a:spLocks noChangeArrowheads="1"/>
            </p:cNvSpPr>
            <p:nvPr/>
          </p:nvSpPr>
          <p:spPr bwMode="auto">
            <a:xfrm>
              <a:off x="1905000" y="6096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9" name="TextBox 165"/>
            <p:cNvSpPr txBox="1">
              <a:spLocks noChangeArrowheads="1"/>
            </p:cNvSpPr>
            <p:nvPr/>
          </p:nvSpPr>
          <p:spPr bwMode="auto">
            <a:xfrm>
              <a:off x="457200" y="4876801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0" name="TextBox 166"/>
            <p:cNvSpPr txBox="1">
              <a:spLocks noChangeArrowheads="1"/>
            </p:cNvSpPr>
            <p:nvPr/>
          </p:nvSpPr>
          <p:spPr bwMode="auto">
            <a:xfrm>
              <a:off x="457200" y="5715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1" name="TextBox 167"/>
            <p:cNvSpPr txBox="1">
              <a:spLocks noChangeArrowheads="1"/>
            </p:cNvSpPr>
            <p:nvPr/>
          </p:nvSpPr>
          <p:spPr bwMode="auto">
            <a:xfrm>
              <a:off x="1219200" y="3657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8763000" y="2209799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</a:rPr>
              <a:t>h(x)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9" y="1640445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991600" y="5943600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h(x)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600200"/>
            <a:ext cx="1905000" cy="426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15200" y="914400"/>
            <a:ext cx="487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448800" cy="1143000"/>
          </a:xfrm>
        </p:spPr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1"/>
            <a:ext cx="8229600" cy="48847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go wrong?</a:t>
            </a:r>
          </a:p>
        </p:txBody>
      </p:sp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177" y="2268535"/>
            <a:ext cx="1122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3993" y="2311399"/>
            <a:ext cx="65357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394" y="2362200"/>
            <a:ext cx="78771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9218" y="2343153"/>
            <a:ext cx="7880351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3962400"/>
            <a:ext cx="3238498" cy="242887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7339093" y="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8"/>
          <p:cNvSpPr>
            <a:spLocks/>
          </p:cNvSpPr>
          <p:nvPr/>
        </p:nvSpPr>
        <p:spPr bwMode="auto">
          <a:xfrm>
            <a:off x="8094662" y="3833812"/>
            <a:ext cx="2884488" cy="2263775"/>
          </a:xfrm>
          <a:custGeom>
            <a:avLst/>
            <a:gdLst>
              <a:gd name="T0" fmla="*/ 2147483647 w 1817"/>
              <a:gd name="T1" fmla="*/ 2147483647 h 1714"/>
              <a:gd name="T2" fmla="*/ 2147483647 w 1817"/>
              <a:gd name="T3" fmla="*/ 2147483647 h 1714"/>
              <a:gd name="T4" fmla="*/ 2147483647 w 1817"/>
              <a:gd name="T5" fmla="*/ 2147483647 h 1714"/>
              <a:gd name="T6" fmla="*/ 2147483647 w 1817"/>
              <a:gd name="T7" fmla="*/ 2147483647 h 1714"/>
              <a:gd name="T8" fmla="*/ 2147483647 w 1817"/>
              <a:gd name="T9" fmla="*/ 2147483647 h 1714"/>
              <a:gd name="T10" fmla="*/ 2147483647 w 1817"/>
              <a:gd name="T11" fmla="*/ 2147483647 h 1714"/>
              <a:gd name="T12" fmla="*/ 2147483647 w 1817"/>
              <a:gd name="T13" fmla="*/ 2147483647 h 1714"/>
              <a:gd name="T14" fmla="*/ 2147483647 w 1817"/>
              <a:gd name="T15" fmla="*/ 2147483647 h 1714"/>
              <a:gd name="T16" fmla="*/ 2147483647 w 1817"/>
              <a:gd name="T17" fmla="*/ 2147483647 h 1714"/>
              <a:gd name="T18" fmla="*/ 2147483647 w 1817"/>
              <a:gd name="T19" fmla="*/ 2147483647 h 17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7"/>
              <a:gd name="T31" fmla="*/ 0 h 1714"/>
              <a:gd name="T32" fmla="*/ 1817 w 1817"/>
              <a:gd name="T33" fmla="*/ 1714 h 17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7" h="1714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 you think is closest to a goal 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Heuristic: estimate of distance to nearest goal for each state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common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Best-first takes you straight to the (wrong) goal</a:t>
            </a:r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Worst-case: like a badly-guided DFS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6" name="Freeform 18"/>
          <p:cNvSpPr>
            <a:spLocks/>
          </p:cNvSpPr>
          <p:nvPr/>
        </p:nvSpPr>
        <p:spPr bwMode="auto">
          <a:xfrm>
            <a:off x="8080376" y="3959223"/>
            <a:ext cx="2927351" cy="2062163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9202737" y="43148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8" name="Oval 20"/>
          <p:cNvSpPr>
            <a:spLocks noChangeArrowheads="1"/>
          </p:cNvSpPr>
          <p:nvPr/>
        </p:nvSpPr>
        <p:spPr bwMode="auto">
          <a:xfrm>
            <a:off x="9678988" y="430529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9332912" y="4165600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30" name="Freeform 22"/>
          <p:cNvSpPr>
            <a:spLocks/>
          </p:cNvSpPr>
          <p:nvPr/>
        </p:nvSpPr>
        <p:spPr bwMode="auto">
          <a:xfrm>
            <a:off x="9315451" y="411956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9717087" y="391795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32" name="Oval 25"/>
          <p:cNvSpPr>
            <a:spLocks noChangeArrowheads="1"/>
          </p:cNvSpPr>
          <p:nvPr/>
        </p:nvSpPr>
        <p:spPr bwMode="auto">
          <a:xfrm>
            <a:off x="9466263" y="53355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3" name="Oval 29"/>
          <p:cNvSpPr>
            <a:spLocks noChangeArrowheads="1"/>
          </p:cNvSpPr>
          <p:nvPr/>
        </p:nvSpPr>
        <p:spPr bwMode="auto">
          <a:xfrm>
            <a:off x="9434513" y="388937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4" name="TextBox 18"/>
          <p:cNvSpPr txBox="1">
            <a:spLocks noChangeArrowheads="1"/>
          </p:cNvSpPr>
          <p:nvPr/>
        </p:nvSpPr>
        <p:spPr bwMode="auto">
          <a:xfrm>
            <a:off x="7086600" y="6211671"/>
            <a:ext cx="5105400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greedy empty (L3D1)] 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greedy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small maze (L3D4)]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6" grpId="0" animBg="1"/>
      <p:bldP spid="13327" grpId="0" animBg="1"/>
      <p:bldP spid="13328" grpId="0" animBg="1"/>
      <p:bldP spid="13329" grpId="0"/>
      <p:bldP spid="13330" grpId="0" animBg="1"/>
      <p:bldP spid="13331" grpId="0"/>
      <p:bldP spid="13332" grpId="0" animBg="1"/>
      <p:bldP spid="133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Greedy (Empty)</a:t>
            </a:r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5600" y="1143001"/>
            <a:ext cx="6362523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Video of Demo Contours Greedy (</a:t>
            </a:r>
            <a:r>
              <a:rPr lang="en-US" sz="4000" dirty="0" err="1"/>
              <a:t>Pacman</a:t>
            </a:r>
            <a:r>
              <a:rPr lang="en-US" sz="4000" dirty="0"/>
              <a:t> Small Maze)</a:t>
            </a:r>
          </a:p>
        </p:txBody>
      </p:sp>
      <p:pic>
        <p:nvPicPr>
          <p:cNvPr id="3" name="ContoursPacmanSmallMaze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361" y="1143000"/>
            <a:ext cx="93352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Heuristics</a:t>
            </a:r>
          </a:p>
          <a:p>
            <a:pPr lvl="1"/>
            <a:r>
              <a:rPr lang="en-US" sz="3200" dirty="0"/>
              <a:t>Greedy Search</a:t>
            </a:r>
          </a:p>
          <a:p>
            <a:pPr lvl="1"/>
            <a:r>
              <a:rPr lang="en-US" sz="3200" dirty="0"/>
              <a:t>A* Search</a:t>
            </a:r>
          </a:p>
          <a:p>
            <a:pPr lvl="2"/>
            <a:endParaRPr lang="en-US" sz="2800" dirty="0"/>
          </a:p>
          <a:p>
            <a:pPr eaLnBrk="1" hangingPunct="1"/>
            <a:r>
              <a:rPr lang="en-US" sz="3600" dirty="0"/>
              <a:t>Graph Search</a:t>
            </a:r>
          </a:p>
          <a:p>
            <a:pPr lvl="2"/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A*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1447800"/>
            <a:ext cx="57912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3333FF"/>
                </a:solidFill>
                <a:latin typeface="Calibri"/>
                <a:cs typeface="Calibri"/>
              </a:rPr>
              <a:t>Uniform-cost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orders by path cost, or </a:t>
            </a:r>
            <a:r>
              <a:rPr lang="en-US" sz="2300" i="1" dirty="0">
                <a:solidFill>
                  <a:schemeClr val="tx2"/>
                </a:solidFill>
                <a:latin typeface="Calibri"/>
                <a:cs typeface="Calibri"/>
              </a:rPr>
              <a:t>backward cost 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g(n)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CC0000"/>
                </a:solidFill>
                <a:latin typeface="Calibri"/>
                <a:cs typeface="Calibri"/>
              </a:rPr>
              <a:t>Greedy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orders by goal proximity, or </a:t>
            </a:r>
            <a:r>
              <a:rPr lang="en-US" sz="2300" i="1" dirty="0">
                <a:solidFill>
                  <a:schemeClr val="tx2"/>
                </a:solidFill>
                <a:latin typeface="Calibri"/>
                <a:cs typeface="Calibri"/>
              </a:rPr>
              <a:t>forward cost 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h(n)</a:t>
            </a:r>
            <a:endParaRPr lang="en-US" sz="23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CC00CC"/>
                </a:solidFill>
                <a:latin typeface="Calibri"/>
                <a:cs typeface="Calibri"/>
              </a:rPr>
              <a:t>A* Search</a:t>
            </a:r>
            <a:r>
              <a:rPr lang="en-US" sz="2300" dirty="0">
                <a:solidFill>
                  <a:schemeClr val="tx1"/>
                </a:solidFill>
                <a:latin typeface="Calibri"/>
                <a:cs typeface="Calibri"/>
              </a:rPr>
              <a:t> orders by the sum: f(n) = g(n) + h(n)</a:t>
            </a:r>
            <a:endParaRPr lang="en-US" sz="23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When should A* terminate?</a:t>
            </a:r>
          </a:p>
        </p:txBody>
      </p:sp>
      <p:sp>
        <p:nvSpPr>
          <p:cNvPr id="798748" name="Rectangle 28"/>
          <p:cNvSpPr>
            <a:spLocks noGrp="1" noChangeArrowheads="1"/>
          </p:cNvSpPr>
          <p:nvPr>
            <p:ph idx="1"/>
          </p:nvPr>
        </p:nvSpPr>
        <p:spPr>
          <a:xfrm>
            <a:off x="2209800" y="1447800"/>
            <a:ext cx="9728200" cy="4105174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Should we stop when we </a:t>
            </a:r>
            <a:r>
              <a:rPr lang="en-US" dirty="0" err="1">
                <a:latin typeface="Calibri"/>
                <a:cs typeface="Calibri"/>
              </a:rPr>
              <a:t>enqueue</a:t>
            </a:r>
            <a:r>
              <a:rPr lang="en-US" dirty="0">
                <a:latin typeface="Calibri"/>
                <a:cs typeface="Calibri"/>
              </a:rPr>
              <a:t> a goal?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No: only stop when we </a:t>
            </a:r>
            <a:r>
              <a:rPr lang="en-US" dirty="0" err="1">
                <a:latin typeface="Calibri"/>
                <a:cs typeface="Calibri"/>
              </a:rPr>
              <a:t>dequeue</a:t>
            </a:r>
            <a:r>
              <a:rPr lang="en-US" dirty="0">
                <a:latin typeface="Calibri"/>
                <a:cs typeface="Calibri"/>
              </a:rPr>
              <a:t> a goal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276600" y="35052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5867400" y="44196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5867400" y="25288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8382000" y="35194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6477000" y="2819400"/>
            <a:ext cx="1905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 flipH="1">
            <a:off x="3886200" y="2819400"/>
            <a:ext cx="1981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3886200" y="3962400"/>
            <a:ext cx="1981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 flipH="1">
            <a:off x="6477000" y="3962400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4572000" y="26670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7315200" y="44338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7315200" y="26812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4572000" y="44196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5867400" y="50408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1</a:t>
            </a:r>
          </a:p>
        </p:txBody>
      </p:sp>
      <p:sp>
        <p:nvSpPr>
          <p:cNvPr id="15377" name="Text Box 25"/>
          <p:cNvSpPr txBox="1">
            <a:spLocks noChangeArrowheads="1"/>
          </p:cNvSpPr>
          <p:nvPr/>
        </p:nvSpPr>
        <p:spPr bwMode="auto">
          <a:xfrm>
            <a:off x="5867400" y="21452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2</a:t>
            </a:r>
          </a:p>
        </p:txBody>
      </p:sp>
      <p:sp>
        <p:nvSpPr>
          <p:cNvPr id="15378" name="Text Box 26"/>
          <p:cNvSpPr txBox="1">
            <a:spLocks noChangeArrowheads="1"/>
          </p:cNvSpPr>
          <p:nvPr/>
        </p:nvSpPr>
        <p:spPr bwMode="auto">
          <a:xfrm>
            <a:off x="76200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5379" name="Text Box 27"/>
          <p:cNvSpPr txBox="1">
            <a:spLocks noChangeArrowheads="1"/>
          </p:cNvSpPr>
          <p:nvPr/>
        </p:nvSpPr>
        <p:spPr bwMode="auto">
          <a:xfrm>
            <a:off x="39624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Actual bad goal cost &lt; estimated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Admissibility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68" y="1143000"/>
            <a:ext cx="5555264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595" y="1143152"/>
            <a:ext cx="5397497" cy="40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257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itchFamily="34" charset="0"/>
              </a:rPr>
              <a:t>Inadmissible (pessimistic) heuristics break optimality by trapping good plans on the fringe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5257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itchFamily="34" charset="0"/>
              </a:rPr>
              <a:t>Admissible (optimistic) heuristics slow down bad plans but never outweigh true costs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4876800"/>
          </a:xfrm>
        </p:spPr>
        <p:txBody>
          <a:bodyPr/>
          <a:lstStyle/>
          <a:p>
            <a:pPr eaLnBrk="1" hangingPunct="1"/>
            <a:r>
              <a:rPr lang="en-US" dirty="0"/>
              <a:t>A heuristic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is </a:t>
            </a:r>
            <a:r>
              <a:rPr lang="en-US" i="1" dirty="0">
                <a:solidFill>
                  <a:srgbClr val="C00000"/>
                </a:solidFill>
              </a:rPr>
              <a:t>admissible</a:t>
            </a:r>
            <a:r>
              <a:rPr lang="en-US" i="1" dirty="0"/>
              <a:t> </a:t>
            </a:r>
            <a:r>
              <a:rPr lang="en-US" dirty="0"/>
              <a:t>(optimistic) if: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where               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/>
          </a:p>
          <a:p>
            <a:pPr eaLnBrk="1" hangingPunct="1"/>
            <a:r>
              <a:rPr lang="en-US" dirty="0"/>
              <a:t>Examples: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Coming up with admissible heuristics is most of what’s involved in using A* in practice.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343400" y="2133600"/>
            <a:ext cx="3130785" cy="403304"/>
          </a:xfrm>
          <a:prstGeom prst="rect">
            <a:avLst/>
          </a:prstGeom>
          <a:noFill/>
          <a:ln/>
          <a:effectLst/>
        </p:spPr>
      </p:pic>
      <p:pic>
        <p:nvPicPr>
          <p:cNvPr id="1741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949575"/>
            <a:ext cx="979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661275" y="4114804"/>
            <a:ext cx="2641750" cy="599323"/>
            <a:chOff x="2098675" y="4903173"/>
            <a:chExt cx="1406525" cy="31954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727325" y="5028769"/>
              <a:ext cx="495300" cy="0"/>
            </a:xfrm>
            <a:prstGeom prst="line">
              <a:avLst/>
            </a:prstGeom>
            <a:ln w="762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655888" y="5125744"/>
              <a:ext cx="636587" cy="0"/>
            </a:xfrm>
            <a:prstGeom prst="line">
              <a:avLst/>
            </a:prstGeom>
            <a:ln w="762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479675" y="4930204"/>
              <a:ext cx="1025525" cy="1590"/>
            </a:xfrm>
            <a:prstGeom prst="line">
              <a:avLst/>
            </a:prstGeom>
            <a:ln w="762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86038" y="5221128"/>
              <a:ext cx="812800" cy="1589"/>
            </a:xfrm>
            <a:prstGeom prst="line">
              <a:avLst/>
            </a:prstGeom>
            <a:ln w="762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24" name="TextBox 150"/>
            <p:cNvSpPr txBox="1">
              <a:spLocks noChangeArrowheads="1"/>
            </p:cNvSpPr>
            <p:nvPr/>
          </p:nvSpPr>
          <p:spPr bwMode="auto">
            <a:xfrm>
              <a:off x="2098675" y="4903173"/>
              <a:ext cx="304800" cy="27896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14701" y="3962400"/>
            <a:ext cx="2663825" cy="119697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12192000" cy="1143000"/>
          </a:xfrm>
        </p:spPr>
        <p:txBody>
          <a:bodyPr/>
          <a:lstStyle/>
          <a:p>
            <a:pPr eaLnBrk="1" hangingPunct="1"/>
            <a:r>
              <a:rPr lang="en-US" sz="6000" dirty="0"/>
              <a:t>Properties of A*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1219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Properties of A*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971800" y="167640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8001000" y="167640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A*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14"/>
          <p:cNvSpPr>
            <a:spLocks noChangeArrowheads="1"/>
          </p:cNvSpPr>
          <p:nvPr/>
        </p:nvSpPr>
        <p:spPr bwMode="auto">
          <a:xfrm>
            <a:off x="9005887" y="5029202"/>
            <a:ext cx="1284288" cy="6270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07" name="Oval 8"/>
          <p:cNvSpPr>
            <a:spLocks noChangeArrowheads="1"/>
          </p:cNvSpPr>
          <p:nvPr/>
        </p:nvSpPr>
        <p:spPr bwMode="auto">
          <a:xfrm>
            <a:off x="8396287" y="1828800"/>
            <a:ext cx="1912939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46237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sp>
        <p:nvSpPr>
          <p:cNvPr id="21510" name="Oval 4"/>
          <p:cNvSpPr>
            <a:spLocks noChangeArrowheads="1"/>
          </p:cNvSpPr>
          <p:nvPr/>
        </p:nvSpPr>
        <p:spPr bwMode="auto">
          <a:xfrm>
            <a:off x="9299575" y="2605089"/>
            <a:ext cx="163512" cy="1539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8534400" y="2720977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10226675" y="2627313"/>
            <a:ext cx="163512" cy="1539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10287000" y="2744789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Goal</a:t>
            </a:r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8931276" y="226377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5" name="Oval 10"/>
          <p:cNvSpPr>
            <a:spLocks noChangeArrowheads="1"/>
          </p:cNvSpPr>
          <p:nvPr/>
        </p:nvSpPr>
        <p:spPr bwMode="auto">
          <a:xfrm>
            <a:off x="9234488" y="527050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8382000" y="5410200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21517" name="Oval 12"/>
          <p:cNvSpPr>
            <a:spLocks noChangeArrowheads="1"/>
          </p:cNvSpPr>
          <p:nvPr/>
        </p:nvSpPr>
        <p:spPr bwMode="auto">
          <a:xfrm>
            <a:off x="10213975" y="5257801"/>
            <a:ext cx="163512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10221912" y="5405737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Goal</a:t>
            </a: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9126537" y="5105400"/>
            <a:ext cx="869951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20" name="TextBox 18"/>
          <p:cNvSpPr txBox="1">
            <a:spLocks noChangeArrowheads="1"/>
          </p:cNvSpPr>
          <p:nvPr/>
        </p:nvSpPr>
        <p:spPr bwMode="auto">
          <a:xfrm>
            <a:off x="6705600" y="6172200"/>
            <a:ext cx="5486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[Demo: contours UCS / greedy / A* empty (L3D1)]</a:t>
            </a:r>
          </a:p>
          <a:p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[Demo: contours A* </a:t>
            </a: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small maze (L3D5)]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Recap: Search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873" y="76200"/>
            <a:ext cx="8067052" cy="605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268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-- UCS</a:t>
            </a:r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0"/>
            <a:ext cx="6271629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-- Greedy</a:t>
            </a:r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5" y="1143000"/>
            <a:ext cx="627163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– A*</a:t>
            </a:r>
          </a:p>
        </p:txBody>
      </p:sp>
      <p:pic>
        <p:nvPicPr>
          <p:cNvPr id="3" name="Empty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1"/>
            <a:ext cx="627162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</a:t>
            </a:r>
            <a:r>
              <a:rPr lang="en-US" dirty="0" err="1"/>
              <a:t>Pacman</a:t>
            </a:r>
            <a:r>
              <a:rPr lang="en-US" dirty="0"/>
              <a:t> Small Maze) – A*</a:t>
            </a:r>
          </a:p>
        </p:txBody>
      </p:sp>
      <p:pic>
        <p:nvPicPr>
          <p:cNvPr id="3" name="ContoursPacmanSmallMaze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9700" y="1143000"/>
            <a:ext cx="9372600" cy="52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03938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5039380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3600" y="5039380"/>
            <a:ext cx="57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A*</a:t>
            </a:r>
          </a:p>
        </p:txBody>
      </p:sp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Applications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5638800" cy="42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9847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Video games</a:t>
            </a:r>
          </a:p>
          <a:p>
            <a:pPr eaLnBrk="1" hangingPunct="1"/>
            <a:r>
              <a:rPr lang="en-US" dirty="0" err="1"/>
              <a:t>Pathing</a:t>
            </a:r>
            <a:r>
              <a:rPr lang="en-US" dirty="0"/>
              <a:t> / routing problems</a:t>
            </a:r>
          </a:p>
          <a:p>
            <a:pPr eaLnBrk="1" hangingPunct="1"/>
            <a:r>
              <a:rPr lang="en-US" dirty="0"/>
              <a:t>Resource planning problems</a:t>
            </a:r>
          </a:p>
          <a:p>
            <a:pPr eaLnBrk="1" hangingPunct="1"/>
            <a:r>
              <a:rPr lang="en-US" dirty="0"/>
              <a:t>Robot motion planning</a:t>
            </a:r>
          </a:p>
          <a:p>
            <a:pPr eaLnBrk="1" hangingPunct="1"/>
            <a:r>
              <a:rPr lang="en-US" dirty="0"/>
              <a:t>Language analysis</a:t>
            </a:r>
          </a:p>
          <a:p>
            <a:pPr eaLnBrk="1" hangingPunct="1"/>
            <a:r>
              <a:rPr lang="en-US" dirty="0"/>
              <a:t>Machine translation</a:t>
            </a:r>
          </a:p>
          <a:p>
            <a:pPr eaLnBrk="1" hangingPunct="1"/>
            <a:r>
              <a:rPr lang="en-US" dirty="0"/>
              <a:t>Speech recognition</a:t>
            </a:r>
          </a:p>
          <a:p>
            <a:pPr eaLnBrk="1" hangingPunct="1"/>
            <a:r>
              <a:rPr lang="en-US" dirty="0"/>
              <a:t>…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6477000" y="6150116"/>
            <a:ext cx="57150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[Demo: UCS / A*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pacman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tiny maze (L3D6,L3D7)]</a:t>
            </a:r>
          </a:p>
          <a:p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[Demo: guess algorithm Empty Shallow/Deep (L3D8)]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5638800" cy="42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</a:t>
            </a:r>
            <a:r>
              <a:rPr lang="en-US" dirty="0" err="1"/>
              <a:t>Pacman</a:t>
            </a:r>
            <a:r>
              <a:rPr lang="en-US" dirty="0"/>
              <a:t> (Tiny Maze) – UCS / A*</a:t>
            </a:r>
          </a:p>
        </p:txBody>
      </p:sp>
      <p:pic>
        <p:nvPicPr>
          <p:cNvPr id="4" name="Lecture3-demo6-tiny-ucs-astar-pacman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" y="1143000"/>
            <a:ext cx="978408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0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Video of Demo Empty Water Shallow/Deep – Guess Algorithm</a:t>
            </a:r>
          </a:p>
        </p:txBody>
      </p:sp>
      <p:pic>
        <p:nvPicPr>
          <p:cNvPr id="2" name="Lecture3-demo7-search-demo-costs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015" y="1143000"/>
            <a:ext cx="9919970" cy="556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Search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9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Search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States (configurations of the world)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Actions and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Successor function (world dynamics)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Start state and goal test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Search tree: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Nodes: represent plans for reaching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Plans have costs (sum of action costs)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Search algorithm: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Systematically builds a search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Chooses an ordering of the fringe (unexplored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Optimal: finds least-cost plans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277" y="514350"/>
            <a:ext cx="6164445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i="1" dirty="0"/>
              <a:t>relaxed problems,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Inadmissible heuristics are often useful too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200" y="3919078"/>
            <a:ext cx="3657600" cy="1643522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5236861" y="4473838"/>
              <a:ext cx="1125417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388658" y="4569096"/>
              <a:ext cx="399537" cy="38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4931082" y="4797091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438400" y="3886200"/>
            <a:ext cx="2819399" cy="178610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419100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Trivial Heuristics, Dominance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57150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Dominance: h</a:t>
            </a:r>
            <a:r>
              <a:rPr lang="en-US" sz="2400" baseline="-25000" dirty="0"/>
              <a:t>a</a:t>
            </a:r>
            <a:r>
              <a:rPr lang="en-US" sz="2400" dirty="0"/>
              <a:t> </a:t>
            </a:r>
            <a:r>
              <a:rPr lang="en-US" sz="2400" dirty="0">
                <a:cs typeface="Arial" charset="0"/>
              </a:rPr>
              <a:t>≥</a:t>
            </a:r>
            <a:r>
              <a:rPr lang="en-US" sz="2400" dirty="0"/>
              <a:t> </a:t>
            </a:r>
            <a:r>
              <a:rPr lang="en-US" sz="2400" dirty="0" err="1"/>
              <a:t>h</a:t>
            </a:r>
            <a:r>
              <a:rPr lang="en-US" sz="2400" baseline="-25000" dirty="0" err="1"/>
              <a:t>c</a:t>
            </a:r>
            <a:r>
              <a:rPr lang="en-US" sz="2400" dirty="0"/>
              <a:t> if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Heuristics form a semi-lattice:</a:t>
            </a:r>
          </a:p>
          <a:p>
            <a:pPr lvl="1" eaLnBrk="1" hangingPunct="1"/>
            <a:r>
              <a:rPr lang="en-US" sz="2000" dirty="0"/>
              <a:t>Max of admissible heuristics is admissible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Trivial heuristics</a:t>
            </a:r>
          </a:p>
          <a:p>
            <a:pPr lvl="1" eaLnBrk="1" hangingPunct="1"/>
            <a:r>
              <a:rPr lang="en-US" sz="2000" dirty="0"/>
              <a:t>Bottom of lattice is the zero heuristic (what does this give us?)</a:t>
            </a:r>
          </a:p>
          <a:p>
            <a:pPr lvl="1" eaLnBrk="1" hangingPunct="1"/>
            <a:r>
              <a:rPr lang="en-US" sz="2000" dirty="0"/>
              <a:t>Top of lattice is the exact heuristic</a:t>
            </a:r>
          </a:p>
        </p:txBody>
      </p:sp>
      <p:pic>
        <p:nvPicPr>
          <p:cNvPr id="27652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1" y="3886200"/>
            <a:ext cx="437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2975" y="2133601"/>
            <a:ext cx="3098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8229600" y="1716338"/>
            <a:ext cx="2133600" cy="4227262"/>
            <a:chOff x="9344024" y="1905002"/>
            <a:chExt cx="1781176" cy="3529011"/>
          </a:xfrm>
        </p:grpSpPr>
        <p:pic>
          <p:nvPicPr>
            <p:cNvPr id="27653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725023" y="1905002"/>
              <a:ext cx="8620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1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801223" y="5257800"/>
              <a:ext cx="720725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344024" y="3505200"/>
              <a:ext cx="350839" cy="29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791825" y="3505201"/>
              <a:ext cx="333375" cy="35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344024" y="4349749"/>
              <a:ext cx="350839" cy="29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Line 23"/>
            <p:cNvSpPr>
              <a:spLocks noChangeShapeType="1"/>
            </p:cNvSpPr>
            <p:nvPr/>
          </p:nvSpPr>
          <p:spPr bwMode="auto">
            <a:xfrm flipH="1" flipV="1">
              <a:off x="9572623" y="4800600"/>
              <a:ext cx="457200" cy="3048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0" name="Line 24"/>
            <p:cNvSpPr>
              <a:spLocks noChangeShapeType="1"/>
            </p:cNvSpPr>
            <p:nvPr/>
          </p:nvSpPr>
          <p:spPr bwMode="auto">
            <a:xfrm flipV="1">
              <a:off x="10334623" y="3962400"/>
              <a:ext cx="533400" cy="11430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1" name="Line 25"/>
            <p:cNvSpPr>
              <a:spLocks noChangeShapeType="1"/>
            </p:cNvSpPr>
            <p:nvPr/>
          </p:nvSpPr>
          <p:spPr bwMode="auto">
            <a:xfrm flipV="1">
              <a:off x="9496423" y="3962400"/>
              <a:ext cx="0" cy="3048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2" name="Line 26"/>
            <p:cNvSpPr>
              <a:spLocks noChangeShapeType="1"/>
            </p:cNvSpPr>
            <p:nvPr/>
          </p:nvSpPr>
          <p:spPr bwMode="auto">
            <a:xfrm flipV="1">
              <a:off x="9496423" y="3124200"/>
              <a:ext cx="68580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3" name="Line 27"/>
            <p:cNvSpPr>
              <a:spLocks noChangeShapeType="1"/>
            </p:cNvSpPr>
            <p:nvPr/>
          </p:nvSpPr>
          <p:spPr bwMode="auto">
            <a:xfrm flipH="1" flipV="1">
              <a:off x="10182223" y="3124200"/>
              <a:ext cx="76200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4" name="Line 28"/>
            <p:cNvSpPr>
              <a:spLocks noChangeShapeType="1"/>
            </p:cNvSpPr>
            <p:nvPr/>
          </p:nvSpPr>
          <p:spPr bwMode="auto">
            <a:xfrm flipV="1">
              <a:off x="10182223" y="2286000"/>
              <a:ext cx="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pic>
          <p:nvPicPr>
            <p:cNvPr id="27665" name="Picture 2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9420224" y="2732089"/>
              <a:ext cx="1560513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6" cy="4409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Failure to detect repeated states can cause exponentially more work.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2041711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936947" y="2035612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84898" y="2198192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Search Tree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5547" y="212199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State Graph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Tree Search: Extra Work!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" t="2840" r="64740" b="2208"/>
          <a:stretch>
            <a:fillRect/>
          </a:stretch>
        </p:blipFill>
        <p:spPr bwMode="auto">
          <a:xfrm>
            <a:off x="1371600" y="25146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6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6" t="5048" r="2599" b="15457"/>
          <a:stretch>
            <a:fillRect/>
          </a:stretch>
        </p:blipFill>
        <p:spPr bwMode="auto">
          <a:xfrm>
            <a:off x="6477000" y="28194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Graph 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>
                <a:latin typeface="Calibri"/>
                <a:cs typeface="Calibri"/>
              </a:rPr>
              <a:t>In BFS, for example, we shouldn’t bother expanding the circled nodes (why?)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352800" y="2435610"/>
            <a:ext cx="5486400" cy="3355590"/>
            <a:chOff x="48" y="2332"/>
            <a:chExt cx="3456" cy="2406"/>
          </a:xfrm>
        </p:grpSpPr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0735" name="Text Box 11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c</a:t>
              </a:r>
            </a:p>
          </p:txBody>
        </p:sp>
        <p:cxnSp>
          <p:nvCxnSpPr>
            <p:cNvPr id="30736" name="AutoShape 12"/>
            <p:cNvCxnSpPr>
              <a:cxnSpLocks noChangeShapeType="1"/>
              <a:stCxn id="30732" idx="2"/>
              <a:endCxn id="3073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7" name="AutoShape 13"/>
            <p:cNvCxnSpPr>
              <a:cxnSpLocks noChangeShapeType="1"/>
              <a:stCxn id="30732" idx="2"/>
              <a:endCxn id="3073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8" name="AutoShape 14"/>
            <p:cNvCxnSpPr>
              <a:cxnSpLocks noChangeShapeType="1"/>
              <a:stCxn id="30731" idx="2"/>
              <a:endCxn id="3073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9" name="AutoShape 15"/>
            <p:cNvCxnSpPr>
              <a:cxnSpLocks noChangeShapeType="1"/>
              <a:stCxn id="30735" idx="2"/>
              <a:endCxn id="3073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0740" name="Group 16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30767" name="Text Box 17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e</a:t>
                </a:r>
              </a:p>
            </p:txBody>
          </p:sp>
          <p:sp>
            <p:nvSpPr>
              <p:cNvPr id="30768" name="Text Box 18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p</a:t>
                </a:r>
              </a:p>
            </p:txBody>
          </p:sp>
          <p:sp>
            <p:nvSpPr>
              <p:cNvPr id="30769" name="Text Box 19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h</a:t>
                </a:r>
              </a:p>
            </p:txBody>
          </p:sp>
          <p:sp>
            <p:nvSpPr>
              <p:cNvPr id="30770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f</a:t>
                </a:r>
              </a:p>
            </p:txBody>
          </p:sp>
          <p:sp>
            <p:nvSpPr>
              <p:cNvPr id="30771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30772" name="Text Box 22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73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74" name="Text Box 24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c</a:t>
                </a:r>
              </a:p>
            </p:txBody>
          </p:sp>
          <p:sp>
            <p:nvSpPr>
              <p:cNvPr id="30775" name="Text Box 25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Calibri"/>
                    <a:cs typeface="Calibri"/>
                  </a:rPr>
                  <a:t>G</a:t>
                </a:r>
              </a:p>
            </p:txBody>
          </p:sp>
          <p:sp>
            <p:nvSpPr>
              <p:cNvPr id="30776" name="Text Box 26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a</a:t>
                </a:r>
              </a:p>
            </p:txBody>
          </p:sp>
          <p:cxnSp>
            <p:nvCxnSpPr>
              <p:cNvPr id="30777" name="AutoShape 27"/>
              <p:cNvCxnSpPr>
                <a:cxnSpLocks noChangeShapeType="1"/>
                <a:stCxn id="30767" idx="2"/>
                <a:endCxn id="3076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78" name="AutoShape 28"/>
              <p:cNvCxnSpPr>
                <a:cxnSpLocks noChangeShapeType="1"/>
                <a:stCxn id="30767" idx="2"/>
                <a:endCxn id="3077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79" name="AutoShape 29"/>
              <p:cNvCxnSpPr>
                <a:cxnSpLocks noChangeShapeType="1"/>
                <a:stCxn id="30769" idx="2"/>
                <a:endCxn id="3076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0" name="AutoShape 30"/>
              <p:cNvCxnSpPr>
                <a:cxnSpLocks noChangeShapeType="1"/>
                <a:stCxn id="30769" idx="2"/>
                <a:endCxn id="3077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1" name="AutoShape 31"/>
              <p:cNvCxnSpPr>
                <a:cxnSpLocks noChangeShapeType="1"/>
                <a:stCxn id="30771" idx="2"/>
                <a:endCxn id="3077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2" name="AutoShape 32"/>
              <p:cNvCxnSpPr>
                <a:cxnSpLocks noChangeShapeType="1"/>
                <a:stCxn id="30768" idx="2"/>
                <a:endCxn id="3077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3" name="AutoShape 33"/>
              <p:cNvCxnSpPr>
                <a:cxnSpLocks noChangeShapeType="1"/>
                <a:stCxn id="30770" idx="2"/>
                <a:endCxn id="3077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4" name="AutoShape 34"/>
              <p:cNvCxnSpPr>
                <a:cxnSpLocks noChangeShapeType="1"/>
                <a:stCxn id="30770" idx="2"/>
                <a:endCxn id="3077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5" name="AutoShape 35"/>
              <p:cNvCxnSpPr>
                <a:cxnSpLocks noChangeShapeType="1"/>
                <a:stCxn id="30774" idx="2"/>
                <a:endCxn id="3077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0741" name="Text Box 36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q</a:t>
              </a:r>
            </a:p>
          </p:txBody>
        </p:sp>
        <p:cxnSp>
          <p:nvCxnSpPr>
            <p:cNvPr id="30742" name="AutoShape 37"/>
            <p:cNvCxnSpPr>
              <a:cxnSpLocks noChangeShapeType="1"/>
              <a:stCxn id="30733" idx="2"/>
              <a:endCxn id="3074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0743" name="Group 38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30748" name="Text Box 39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e</a:t>
                </a:r>
              </a:p>
            </p:txBody>
          </p:sp>
          <p:sp>
            <p:nvSpPr>
              <p:cNvPr id="30749" name="Text Box 40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p</a:t>
                </a:r>
              </a:p>
            </p:txBody>
          </p:sp>
          <p:sp>
            <p:nvSpPr>
              <p:cNvPr id="30750" name="Text Box 41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h</a:t>
                </a:r>
              </a:p>
            </p:txBody>
          </p:sp>
          <p:sp>
            <p:nvSpPr>
              <p:cNvPr id="30751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f</a:t>
                </a:r>
              </a:p>
            </p:txBody>
          </p:sp>
          <p:sp>
            <p:nvSpPr>
              <p:cNvPr id="30752" name="Text Box 43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30753" name="Text Box 44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54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55" name="Text Box 46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c</a:t>
                </a:r>
              </a:p>
            </p:txBody>
          </p:sp>
          <p:sp>
            <p:nvSpPr>
              <p:cNvPr id="30756" name="Text Box 47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>
                    <a:latin typeface="Calibri"/>
                    <a:cs typeface="Calibri"/>
                  </a:rPr>
                  <a:t>G</a:t>
                </a:r>
              </a:p>
            </p:txBody>
          </p:sp>
          <p:sp>
            <p:nvSpPr>
              <p:cNvPr id="30757" name="Text Box 48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a</a:t>
                </a:r>
              </a:p>
            </p:txBody>
          </p:sp>
          <p:cxnSp>
            <p:nvCxnSpPr>
              <p:cNvPr id="30758" name="AutoShape 49"/>
              <p:cNvCxnSpPr>
                <a:cxnSpLocks noChangeShapeType="1"/>
                <a:stCxn id="30748" idx="2"/>
                <a:endCxn id="3075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59" name="AutoShape 50"/>
              <p:cNvCxnSpPr>
                <a:cxnSpLocks noChangeShapeType="1"/>
                <a:stCxn id="30748" idx="2"/>
                <a:endCxn id="3075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0" name="AutoShape 51"/>
              <p:cNvCxnSpPr>
                <a:cxnSpLocks noChangeShapeType="1"/>
                <a:stCxn id="30750" idx="2"/>
                <a:endCxn id="3074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1" name="AutoShape 52"/>
              <p:cNvCxnSpPr>
                <a:cxnSpLocks noChangeShapeType="1"/>
                <a:stCxn id="30750" idx="2"/>
                <a:endCxn id="3075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2" name="AutoShape 53"/>
              <p:cNvCxnSpPr>
                <a:cxnSpLocks noChangeShapeType="1"/>
                <a:stCxn id="30752" idx="2"/>
                <a:endCxn id="3075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3" name="AutoShape 54"/>
              <p:cNvCxnSpPr>
                <a:cxnSpLocks noChangeShapeType="1"/>
                <a:stCxn id="30749" idx="2"/>
                <a:endCxn id="3075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4" name="AutoShape 55"/>
              <p:cNvCxnSpPr>
                <a:cxnSpLocks noChangeShapeType="1"/>
                <a:stCxn id="30751" idx="2"/>
                <a:endCxn id="3075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5" name="AutoShape 56"/>
              <p:cNvCxnSpPr>
                <a:cxnSpLocks noChangeShapeType="1"/>
                <a:stCxn id="30751" idx="2"/>
                <a:endCxn id="3075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6" name="AutoShape 57"/>
              <p:cNvCxnSpPr>
                <a:cxnSpLocks noChangeShapeType="1"/>
                <a:stCxn id="30755" idx="2"/>
                <a:endCxn id="3075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0744" name="AutoShape 58"/>
            <p:cNvCxnSpPr>
              <a:cxnSpLocks noChangeShapeType="1"/>
              <a:stCxn id="30732" idx="2"/>
              <a:endCxn id="3074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5" name="AutoShape 59"/>
            <p:cNvCxnSpPr>
              <a:cxnSpLocks noChangeShapeType="1"/>
              <a:stCxn id="30729" idx="2"/>
              <a:endCxn id="3073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6" name="AutoShape 60"/>
            <p:cNvCxnSpPr>
              <a:cxnSpLocks noChangeShapeType="1"/>
              <a:stCxn id="30729" idx="2"/>
              <a:endCxn id="3076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7" name="AutoShape 61"/>
            <p:cNvCxnSpPr>
              <a:cxnSpLocks noChangeShapeType="1"/>
              <a:stCxn id="30729" idx="2"/>
              <a:endCxn id="3073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61246" name="Oval 62"/>
          <p:cNvSpPr>
            <a:spLocks noChangeArrowheads="1"/>
          </p:cNvSpPr>
          <p:nvPr/>
        </p:nvSpPr>
        <p:spPr bwMode="auto">
          <a:xfrm>
            <a:off x="4892676" y="34071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7" name="Oval 63"/>
          <p:cNvSpPr>
            <a:spLocks noChangeArrowheads="1"/>
          </p:cNvSpPr>
          <p:nvPr/>
        </p:nvSpPr>
        <p:spPr bwMode="auto">
          <a:xfrm>
            <a:off x="6122989" y="3959610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8" name="Oval 64"/>
          <p:cNvSpPr>
            <a:spLocks noChangeArrowheads="1"/>
          </p:cNvSpPr>
          <p:nvPr/>
        </p:nvSpPr>
        <p:spPr bwMode="auto">
          <a:xfrm>
            <a:off x="4054476" y="39405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9" name="Oval 65"/>
          <p:cNvSpPr>
            <a:spLocks noChangeArrowheads="1"/>
          </p:cNvSpPr>
          <p:nvPr/>
        </p:nvSpPr>
        <p:spPr bwMode="auto">
          <a:xfrm>
            <a:off x="6564314" y="3956435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46" grpId="0" animBg="1"/>
      <p:bldP spid="861247" grpId="0" animBg="1"/>
      <p:bldP spid="861248" grpId="0" animBg="1"/>
      <p:bldP spid="86124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 Search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8153400" cy="4722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/>
              <a:t>Idea: never </a:t>
            </a:r>
            <a:r>
              <a:rPr lang="en-US" sz="2400" dirty="0">
                <a:solidFill>
                  <a:srgbClr val="FF0000"/>
                </a:solidFill>
              </a:rPr>
              <a:t>expand</a:t>
            </a:r>
            <a:r>
              <a:rPr lang="en-US" sz="2400" dirty="0"/>
              <a:t> a state twice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How to implement: </a:t>
            </a:r>
          </a:p>
          <a:p>
            <a:pPr lvl="1" eaLnBrk="1" hangingPunct="1"/>
            <a:r>
              <a:rPr lang="en-US" sz="2000" dirty="0"/>
              <a:t>Tree search + set of expanded states (“closed set”)</a:t>
            </a:r>
          </a:p>
          <a:p>
            <a:pPr lvl="1" eaLnBrk="1" hangingPunct="1"/>
            <a:r>
              <a:rPr lang="en-US" sz="2000" dirty="0"/>
              <a:t>Expand the search tree node-by-node, but…</a:t>
            </a:r>
          </a:p>
          <a:p>
            <a:pPr lvl="1" eaLnBrk="1" hangingPunct="1"/>
            <a:r>
              <a:rPr lang="en-US" sz="2000" dirty="0"/>
              <a:t>Before expanding a node, check to make sure its state has never been expanded before</a:t>
            </a:r>
          </a:p>
          <a:p>
            <a:pPr lvl="1" eaLnBrk="1" hangingPunct="1"/>
            <a:r>
              <a:rPr lang="en-US" sz="2000" dirty="0"/>
              <a:t>If not new, skip it, if new add to closed set</a:t>
            </a:r>
            <a:endParaRPr lang="en-US" sz="2400" dirty="0"/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Important: </a:t>
            </a:r>
            <a:r>
              <a:rPr lang="en-US" sz="2400" dirty="0">
                <a:solidFill>
                  <a:srgbClr val="FF0000"/>
                </a:solidFill>
              </a:rPr>
              <a:t>store the closed set as a set</a:t>
            </a:r>
            <a:r>
              <a:rPr lang="en-US" sz="2400" dirty="0"/>
              <a:t>, not a list</a:t>
            </a:r>
          </a:p>
          <a:p>
            <a:pPr lvl="1">
              <a:lnSpc>
                <a:spcPct val="150000"/>
              </a:lnSpc>
            </a:pPr>
            <a:r>
              <a:rPr lang="en-US" sz="1500" dirty="0"/>
              <a:t>Use </a:t>
            </a:r>
            <a:r>
              <a:rPr lang="en-US" sz="1500" dirty="0" err="1"/>
              <a:t>hashmap</a:t>
            </a:r>
            <a:r>
              <a:rPr lang="en-US" sz="1500" dirty="0"/>
              <a:t> style lookup!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Can graph search wreck completeness?  Why/why not?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How about optimality?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1363498" y="28194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3116098" y="2133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2506498" y="41910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4792498" y="2895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792498" y="51054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2013906" y="2514600"/>
            <a:ext cx="1102192" cy="416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5"/>
            <a:endCxn id="20" idx="1"/>
          </p:cNvCxnSpPr>
          <p:nvPr/>
        </p:nvCxnSpPr>
        <p:spPr>
          <a:xfrm>
            <a:off x="2013906" y="3469808"/>
            <a:ext cx="604184" cy="8327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7"/>
            <a:endCxn id="21" idx="3"/>
          </p:cNvCxnSpPr>
          <p:nvPr/>
        </p:nvCxnSpPr>
        <p:spPr>
          <a:xfrm flipV="1">
            <a:off x="3156906" y="3546008"/>
            <a:ext cx="1747184" cy="7565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878098" y="251460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5173498" y="365760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2531898" y="2678670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3298" y="3581398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4259098" y="2819398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8" name="TextBox 37"/>
          <p:cNvSpPr txBox="1">
            <a:spLocks noChangeArrowheads="1"/>
          </p:cNvSpPr>
          <p:nvPr/>
        </p:nvSpPr>
        <p:spPr bwMode="auto">
          <a:xfrm>
            <a:off x="3954298" y="3957637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2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5249698" y="4186237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477798" y="2971799"/>
            <a:ext cx="3986139" cy="3341389"/>
            <a:chOff x="1638925" y="2743200"/>
            <a:chExt cx="3984928" cy="3341100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638925" y="3429001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2" name="TextBox 40"/>
            <p:cNvSpPr txBox="1">
              <a:spLocks noChangeArrowheads="1"/>
            </p:cNvSpPr>
            <p:nvPr/>
          </p:nvSpPr>
          <p:spPr bwMode="auto">
            <a:xfrm>
              <a:off x="2743200" y="4800600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315325" y="2743200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4267200" y="3119735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9200" y="5715000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229601" y="2362200"/>
            <a:ext cx="104757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 (0+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239001" y="2823863"/>
            <a:ext cx="2995207" cy="919284"/>
            <a:chOff x="5638800" y="2133354"/>
            <a:chExt cx="2995208" cy="918925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590794"/>
              <a:ext cx="1084251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3828" name="TextBox 55"/>
            <p:cNvSpPr txBox="1">
              <a:spLocks noChangeArrowheads="1"/>
            </p:cNvSpPr>
            <p:nvPr/>
          </p:nvSpPr>
          <p:spPr bwMode="auto">
            <a:xfrm>
              <a:off x="7560427" y="2590789"/>
              <a:ext cx="1073581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B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stCxn id="54" idx="2"/>
              <a:endCxn id="33828" idx="0"/>
            </p:cNvCxnSpPr>
            <p:nvPr/>
          </p:nvCxnSpPr>
          <p:spPr>
            <a:xfrm>
              <a:off x="7153190" y="2133354"/>
              <a:ext cx="944028" cy="4574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180926" y="2133354"/>
              <a:ext cx="972263" cy="457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7237991" y="3743147"/>
            <a:ext cx="1070275" cy="914580"/>
            <a:chOff x="5637791" y="3052286"/>
            <a:chExt cx="1069765" cy="914581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637791" y="3505201"/>
              <a:ext cx="1069765" cy="4616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(2+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stCxn id="33827" idx="2"/>
              <a:endCxn id="33825" idx="0"/>
            </p:cNvCxnSpPr>
            <p:nvPr/>
          </p:nvCxnSpPr>
          <p:spPr>
            <a:xfrm flipH="1">
              <a:off x="6172674" y="3052286"/>
              <a:ext cx="7994" cy="4529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239002" y="4657727"/>
            <a:ext cx="1100331" cy="909802"/>
            <a:chOff x="5638805" y="3966836"/>
            <a:chExt cx="1099952" cy="910124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8805" y="4415132"/>
              <a:ext cx="1099952" cy="461828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(5+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stCxn id="33825" idx="2"/>
              <a:endCxn id="33823" idx="0"/>
            </p:cNvCxnSpPr>
            <p:nvPr/>
          </p:nvCxnSpPr>
          <p:spPr>
            <a:xfrm>
              <a:off x="6172748" y="3966836"/>
              <a:ext cx="16033" cy="4482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9142996" y="3743142"/>
            <a:ext cx="1070275" cy="909982"/>
            <a:chOff x="7543375" y="3052260"/>
            <a:chExt cx="1069766" cy="910305"/>
          </a:xfrm>
        </p:grpSpPr>
        <p:sp>
          <p:nvSpPr>
            <p:cNvPr id="33821" name="TextBox 56"/>
            <p:cNvSpPr txBox="1">
              <a:spLocks noChangeArrowheads="1"/>
            </p:cNvSpPr>
            <p:nvPr/>
          </p:nvSpPr>
          <p:spPr bwMode="auto">
            <a:xfrm>
              <a:off x="7543375" y="3500736"/>
              <a:ext cx="1069766" cy="4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(3+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2" name="Straight Arrow Connector 71"/>
            <p:cNvCxnSpPr>
              <a:stCxn id="33828" idx="2"/>
              <a:endCxn id="33821" idx="0"/>
            </p:cNvCxnSpPr>
            <p:nvPr/>
          </p:nvCxnSpPr>
          <p:spPr>
            <a:xfrm flipH="1">
              <a:off x="8078258" y="3052260"/>
              <a:ext cx="19275" cy="44847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126745" y="4653124"/>
            <a:ext cx="1100331" cy="914237"/>
            <a:chOff x="7526555" y="3962569"/>
            <a:chExt cx="1099952" cy="914240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26555" y="4415142"/>
              <a:ext cx="1099952" cy="46166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(6+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stCxn id="33821" idx="2"/>
              <a:endCxn id="33819" idx="0"/>
            </p:cNvCxnSpPr>
            <p:nvPr/>
          </p:nvCxnSpPr>
          <p:spPr>
            <a:xfrm flipH="1">
              <a:off x="8076531" y="3962569"/>
              <a:ext cx="1223" cy="4525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2125499" y="1295400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45370" y="1311833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876800" y="1295400"/>
            <a:ext cx="69342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Admissibility: heuristic cost ≤ actual cost to goal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en-US" sz="2000" dirty="0">
                <a:latin typeface="Calibri"/>
                <a:cs typeface="Calibri"/>
              </a:rPr>
              <a:t>≤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Consistency: heuristic “arc” cost ≤ actual cost for each arc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		h(A) – h(C)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cost(A to C)</a:t>
            </a:r>
            <a:endParaRPr lang="en-US" sz="105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endParaRPr lang="en-US" sz="1000" dirty="0">
              <a:solidFill>
                <a:srgbClr val="33339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cost(A to C) </a:t>
            </a:r>
            <a:r>
              <a:rPr lang="en-US" sz="2000" dirty="0"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h(C)</a:t>
            </a: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A* graph search is optimal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676401" y="2281240"/>
            <a:ext cx="1124510" cy="4387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3124200" y="3500439"/>
            <a:ext cx="0" cy="15287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3276600" y="3886200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09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3657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905000" y="2509837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542489" y="2604528"/>
            <a:ext cx="1258422" cy="2558583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8" idx="1"/>
          </p:cNvCxnSpPr>
          <p:nvPr/>
        </p:nvCxnSpPr>
        <p:spPr>
          <a:xfrm>
            <a:off x="1676400" y="2281239"/>
            <a:ext cx="1124511" cy="438711"/>
          </a:xfrm>
          <a:prstGeom prst="straightConnector1">
            <a:avLst/>
          </a:prstGeom>
          <a:ln w="57150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09600" y="3200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3019425"/>
            <a:ext cx="838200" cy="638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2" grpId="1"/>
      <p:bldP spid="7" grpId="0" animBg="1"/>
      <p:bldP spid="8" grpId="0" animBg="1"/>
      <p:bldP spid="9" grpId="0" animBg="1"/>
      <p:bldP spid="9" grpId="1" animBg="1"/>
      <p:bldP spid="34826" grpId="0"/>
      <p:bldP spid="34827" grpId="0"/>
      <p:bldP spid="34828" grpId="0"/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6248400" cy="4419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Fact 1: In tree search, A* expands nodes in increasing total f value (f-contours)</a:t>
            </a:r>
            <a:br>
              <a:rPr lang="en-US" sz="2400" dirty="0">
                <a:latin typeface="Calibri"/>
                <a:cs typeface="Calibri"/>
              </a:rPr>
            </a:br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Fact 2: For every state s, nodes that reach s optimally are expanded before nodes that reach s </a:t>
            </a:r>
            <a:r>
              <a:rPr lang="en-US" sz="2400" dirty="0" err="1">
                <a:latin typeface="Calibri"/>
                <a:cs typeface="Calibri"/>
              </a:rPr>
              <a:t>suboptimally</a:t>
            </a:r>
            <a:endParaRPr lang="en-US" sz="2400" dirty="0">
              <a:latin typeface="Calibri"/>
              <a:cs typeface="Calibri"/>
            </a:endParaRPr>
          </a:p>
          <a:p>
            <a:pPr lvl="1"/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77475" y="3468689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50475" y="3073401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50449" y="2695577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Pancake Problem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1" y="3808413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1" y="3656013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1" y="3960813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1" y="3505201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Diagonal Stripe 22"/>
          <p:cNvSpPr/>
          <p:nvPr/>
        </p:nvSpPr>
        <p:spPr>
          <a:xfrm flipV="1">
            <a:off x="2438401" y="3505200"/>
            <a:ext cx="990600" cy="228600"/>
          </a:xfrm>
          <a:prstGeom prst="diagStri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3" idx="1"/>
          </p:cNvCxnSpPr>
          <p:nvPr/>
        </p:nvCxnSpPr>
        <p:spPr>
          <a:xfrm rot="10800000">
            <a:off x="1752601" y="2590801"/>
            <a:ext cx="685800" cy="97155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72401" y="2513012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20001" y="2209800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39001" y="2665412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67601" y="2360612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72401" y="3429000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20001" y="3579812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9001" y="3884612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7601" y="3732212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72401" y="4876799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1" y="5027611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39001" y="4724399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67601" y="5180011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Left Arrow 48"/>
          <p:cNvSpPr/>
          <p:nvPr/>
        </p:nvSpPr>
        <p:spPr>
          <a:xfrm rot="19800000" flipH="1">
            <a:off x="5867401" y="2616322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Left Arrow 49"/>
          <p:cNvSpPr/>
          <p:nvPr/>
        </p:nvSpPr>
        <p:spPr>
          <a:xfrm flipH="1">
            <a:off x="5867401" y="3505200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Left Arrow 50"/>
          <p:cNvSpPr/>
          <p:nvPr/>
        </p:nvSpPr>
        <p:spPr>
          <a:xfrm rot="1800000" flipH="1">
            <a:off x="5825197" y="4368922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92" name="TextBox 59"/>
          <p:cNvSpPr txBox="1">
            <a:spLocks noChangeArrowheads="1"/>
          </p:cNvSpPr>
          <p:nvPr/>
        </p:nvSpPr>
        <p:spPr bwMode="auto">
          <a:xfrm>
            <a:off x="0" y="60198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Cost: Number of pancakes flipped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71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2133891"/>
            <a:ext cx="5493904" cy="282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Pancake Problem</a:t>
            </a:r>
          </a:p>
        </p:txBody>
      </p:sp>
      <p:pic>
        <p:nvPicPr>
          <p:cNvPr id="62466" name="Picture 2" descr="Z:\Shared with PC\gates_panc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275" y="1524000"/>
            <a:ext cx="81375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Pancake Problem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84526" y="250190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13088" y="2598738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36875" y="2403476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3238" y="26939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28964" y="3727451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401" y="3533775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52751" y="36306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9114" y="3822700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75239" y="2271713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22889" y="2174875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1450" y="2078038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1981200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07" name="Group 81"/>
          <p:cNvGrpSpPr>
            <a:grpSpLocks/>
          </p:cNvGrpSpPr>
          <p:nvPr/>
        </p:nvGrpSpPr>
        <p:grpSpPr bwMode="auto">
          <a:xfrm flipV="1">
            <a:off x="2251075" y="4689476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357438" y="49799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09" name="Group 87"/>
          <p:cNvGrpSpPr>
            <a:grpSpLocks/>
          </p:cNvGrpSpPr>
          <p:nvPr/>
        </p:nvGrpSpPr>
        <p:grpSpPr bwMode="auto">
          <a:xfrm flipV="1">
            <a:off x="4232275" y="4357688"/>
            <a:ext cx="1025525" cy="290513"/>
            <a:chOff x="2175020" y="6019800"/>
            <a:chExt cx="1025380" cy="290946"/>
          </a:xfrm>
        </p:grpSpPr>
        <p:grpSp>
          <p:nvGrpSpPr>
            <p:cNvPr id="8281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032875" y="4191000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280526" y="3900488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209088" y="3997326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139238" y="4094162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29201" y="3594100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76850" y="3497262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16" name="Group 94"/>
          <p:cNvGrpSpPr>
            <a:grpSpLocks/>
          </p:cNvGrpSpPr>
          <p:nvPr/>
        </p:nvGrpSpPr>
        <p:grpSpPr bwMode="auto">
          <a:xfrm flipV="1">
            <a:off x="5135563" y="3305175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114800" y="2300287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203575" y="3127375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860675" y="4003675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3886200" y="4052887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505450" y="5499100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2" name="Group 80"/>
          <p:cNvGrpSpPr>
            <a:grpSpLocks/>
          </p:cNvGrpSpPr>
          <p:nvPr/>
        </p:nvGrpSpPr>
        <p:grpSpPr bwMode="auto">
          <a:xfrm flipV="1">
            <a:off x="5257801" y="5210176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422526" y="5799138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4" name="Group 86"/>
          <p:cNvGrpSpPr>
            <a:grpSpLocks/>
          </p:cNvGrpSpPr>
          <p:nvPr/>
        </p:nvGrpSpPr>
        <p:grpSpPr bwMode="auto">
          <a:xfrm flipV="1">
            <a:off x="2174875" y="5603876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281238" y="58943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6" name="Group 92"/>
          <p:cNvGrpSpPr>
            <a:grpSpLocks/>
          </p:cNvGrpSpPr>
          <p:nvPr/>
        </p:nvGrpSpPr>
        <p:grpSpPr bwMode="auto">
          <a:xfrm flipV="1">
            <a:off x="3663951" y="5972175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70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27" name="Group 98"/>
          <p:cNvGrpSpPr>
            <a:grpSpLocks/>
          </p:cNvGrpSpPr>
          <p:nvPr/>
        </p:nvGrpSpPr>
        <p:grpSpPr bwMode="auto">
          <a:xfrm flipV="1">
            <a:off x="6858001" y="3824288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65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118475" y="5943600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9" name="Group 106"/>
          <p:cNvGrpSpPr>
            <a:grpSpLocks/>
          </p:cNvGrpSpPr>
          <p:nvPr/>
        </p:nvGrpSpPr>
        <p:grpSpPr bwMode="auto">
          <a:xfrm flipV="1">
            <a:off x="8224838" y="5653088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590007" y="5272882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276600" y="5729287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724400" y="5805487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105400" y="4814887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5867400" y="4281487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213475" y="3367087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295107" y="2796382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262813" y="5021262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086601" y="5118100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39" name="Group 131"/>
          <p:cNvGrpSpPr>
            <a:grpSpLocks/>
          </p:cNvGrpSpPr>
          <p:nvPr/>
        </p:nvGrpSpPr>
        <p:grpSpPr bwMode="auto">
          <a:xfrm flipV="1">
            <a:off x="7192963" y="4829175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324600" y="2452687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277100" y="4395787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772400" y="5272087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572500" y="4548187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44" name="TextBox 154"/>
          <p:cNvSpPr txBox="1">
            <a:spLocks noChangeArrowheads="1"/>
          </p:cNvSpPr>
          <p:nvPr/>
        </p:nvSpPr>
        <p:spPr bwMode="auto">
          <a:xfrm>
            <a:off x="7432675" y="2757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5" name="TextBox 154"/>
          <p:cNvSpPr txBox="1">
            <a:spLocks noChangeArrowheads="1"/>
          </p:cNvSpPr>
          <p:nvPr/>
        </p:nvSpPr>
        <p:spPr bwMode="auto">
          <a:xfrm>
            <a:off x="9109075" y="4841876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46" name="TextBox 154"/>
          <p:cNvSpPr txBox="1">
            <a:spLocks noChangeArrowheads="1"/>
          </p:cNvSpPr>
          <p:nvPr/>
        </p:nvSpPr>
        <p:spPr bwMode="auto">
          <a:xfrm>
            <a:off x="6061075" y="4281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47" name="TextBox 154"/>
          <p:cNvSpPr txBox="1">
            <a:spLocks noChangeArrowheads="1"/>
          </p:cNvSpPr>
          <p:nvPr/>
        </p:nvSpPr>
        <p:spPr bwMode="auto">
          <a:xfrm>
            <a:off x="6518275" y="3165476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8" name="TextBox 154"/>
          <p:cNvSpPr txBox="1">
            <a:spLocks noChangeArrowheads="1"/>
          </p:cNvSpPr>
          <p:nvPr/>
        </p:nvSpPr>
        <p:spPr bwMode="auto">
          <a:xfrm>
            <a:off x="5984875" y="58816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9" name="TextBox 154"/>
          <p:cNvSpPr txBox="1">
            <a:spLocks noChangeArrowheads="1"/>
          </p:cNvSpPr>
          <p:nvPr/>
        </p:nvSpPr>
        <p:spPr bwMode="auto">
          <a:xfrm>
            <a:off x="7585075" y="4281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0" name="TextBox 154"/>
          <p:cNvSpPr txBox="1">
            <a:spLocks noChangeArrowheads="1"/>
          </p:cNvSpPr>
          <p:nvPr/>
        </p:nvSpPr>
        <p:spPr bwMode="auto">
          <a:xfrm>
            <a:off x="2784475" y="5086351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1" name="TextBox 154"/>
          <p:cNvSpPr txBox="1">
            <a:spLocks noChangeArrowheads="1"/>
          </p:cNvSpPr>
          <p:nvPr/>
        </p:nvSpPr>
        <p:spPr bwMode="auto">
          <a:xfrm>
            <a:off x="3470275" y="29098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2" name="TextBox 154"/>
          <p:cNvSpPr txBox="1">
            <a:spLocks noChangeArrowheads="1"/>
          </p:cNvSpPr>
          <p:nvPr/>
        </p:nvSpPr>
        <p:spPr bwMode="auto">
          <a:xfrm>
            <a:off x="4308475" y="2376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3" name="TextBox 115"/>
          <p:cNvSpPr txBox="1">
            <a:spLocks noChangeArrowheads="1"/>
          </p:cNvSpPr>
          <p:nvPr/>
        </p:nvSpPr>
        <p:spPr bwMode="auto">
          <a:xfrm>
            <a:off x="0" y="1219200"/>
            <a:ext cx="12191999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State space graph with costs as weights</a:t>
            </a:r>
          </a:p>
        </p:txBody>
      </p:sp>
      <p:sp>
        <p:nvSpPr>
          <p:cNvPr id="8254" name="TextBox 154"/>
          <p:cNvSpPr txBox="1">
            <a:spLocks noChangeArrowheads="1"/>
          </p:cNvSpPr>
          <p:nvPr/>
        </p:nvSpPr>
        <p:spPr bwMode="auto">
          <a:xfrm>
            <a:off x="3165475" y="41290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55" name="TextBox 154"/>
          <p:cNvSpPr txBox="1">
            <a:spLocks noChangeArrowheads="1"/>
          </p:cNvSpPr>
          <p:nvPr/>
        </p:nvSpPr>
        <p:spPr bwMode="auto">
          <a:xfrm>
            <a:off x="4079875" y="38242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6" name="TextBox 154"/>
          <p:cNvSpPr txBox="1">
            <a:spLocks noChangeArrowheads="1"/>
          </p:cNvSpPr>
          <p:nvPr/>
        </p:nvSpPr>
        <p:spPr bwMode="auto">
          <a:xfrm>
            <a:off x="4841875" y="48148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57" name="TextBox 154"/>
          <p:cNvSpPr txBox="1">
            <a:spLocks noChangeArrowheads="1"/>
          </p:cNvSpPr>
          <p:nvPr/>
        </p:nvSpPr>
        <p:spPr bwMode="auto">
          <a:xfrm>
            <a:off x="3470275" y="5424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8" name="TextBox 154"/>
          <p:cNvSpPr txBox="1">
            <a:spLocks noChangeArrowheads="1"/>
          </p:cNvSpPr>
          <p:nvPr/>
        </p:nvSpPr>
        <p:spPr bwMode="auto">
          <a:xfrm>
            <a:off x="5222875" y="26812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2514600" y="4724400"/>
            <a:ext cx="6858000" cy="83820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General Tree Search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2" y="1390650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5734051" y="4287839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662613" y="4384675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86400" y="4191001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592763" y="4481513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1981200" y="4495801"/>
            <a:ext cx="5029200" cy="2087563"/>
            <a:chOff x="685800" y="4724400"/>
            <a:chExt cx="5029200" cy="2087106"/>
          </a:xfrm>
        </p:grpSpPr>
        <p:sp>
          <p:nvSpPr>
            <p:cNvPr id="107" name="Rectangle 106"/>
            <p:cNvSpPr/>
            <p:nvPr/>
          </p:nvSpPr>
          <p:spPr>
            <a:xfrm>
              <a:off x="990600" y="4724400"/>
              <a:ext cx="3048000" cy="11427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85800" y="5790966"/>
              <a:ext cx="2819400" cy="838017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52800" y="5821123"/>
              <a:ext cx="2362200" cy="9903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3314792" y="4990958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3314792" y="5828975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3" name="Group 109"/>
          <p:cNvGrpSpPr>
            <a:grpSpLocks/>
          </p:cNvGrpSpPr>
          <p:nvPr/>
        </p:nvGrpSpPr>
        <p:grpSpPr bwMode="auto">
          <a:xfrm flipH="1">
            <a:off x="5562600" y="4541837"/>
            <a:ext cx="4419600" cy="2087563"/>
            <a:chOff x="685800" y="4724400"/>
            <a:chExt cx="4419600" cy="2087106"/>
          </a:xfrm>
        </p:grpSpPr>
        <p:sp>
          <p:nvSpPr>
            <p:cNvPr id="111" name="Rectangle 110"/>
            <p:cNvSpPr/>
            <p:nvPr/>
          </p:nvSpPr>
          <p:spPr>
            <a:xfrm>
              <a:off x="990600" y="4724400"/>
              <a:ext cx="3048000" cy="11427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685800" y="5790967"/>
              <a:ext cx="2819400" cy="838017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52800" y="5821122"/>
              <a:ext cx="1752600" cy="9903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3314792" y="4990959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3314792" y="5828975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2871789" y="5002213"/>
            <a:ext cx="6272212" cy="331787"/>
            <a:chOff x="1575811" y="5230090"/>
            <a:chExt cx="6272789" cy="33251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1752039" y="5424187"/>
              <a:ext cx="63664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23484" y="5230090"/>
              <a:ext cx="495346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575811" y="5327138"/>
              <a:ext cx="1025619" cy="1591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682183" y="5519645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403408" y="5368503"/>
              <a:ext cx="495346" cy="1591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333552" y="5271455"/>
              <a:ext cx="63664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155735" y="5465552"/>
              <a:ext cx="1025619" cy="159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262108" y="5561010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22981" y="5561010"/>
              <a:ext cx="1025619" cy="159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070653" y="5463961"/>
              <a:ext cx="495346" cy="1591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000797" y="5366913"/>
              <a:ext cx="63505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929353" y="5271455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Rounded Rectangle 115"/>
          <p:cNvSpPr/>
          <p:nvPr/>
        </p:nvSpPr>
        <p:spPr>
          <a:xfrm>
            <a:off x="5181600" y="4038600"/>
            <a:ext cx="1600200" cy="60960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2362200" y="3733800"/>
            <a:ext cx="7162800" cy="762000"/>
            <a:chOff x="1066800" y="3962400"/>
            <a:chExt cx="7162800" cy="762000"/>
          </a:xfrm>
        </p:grpSpPr>
        <p:sp>
          <p:nvSpPr>
            <p:cNvPr id="122" name="Rounded Rectangular Callout 121"/>
            <p:cNvSpPr/>
            <p:nvPr/>
          </p:nvSpPr>
          <p:spPr>
            <a:xfrm>
              <a:off x="1066800" y="3962400"/>
              <a:ext cx="2133600" cy="762000"/>
            </a:xfrm>
            <a:prstGeom prst="wedgeRoundRectCallout">
              <a:avLst>
                <a:gd name="adj1" fmla="val 43579"/>
                <a:gd name="adj2" fmla="val 7052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/>
                  <a:cs typeface="Calibri"/>
                </a:rPr>
                <a:t>Action: flip top two</a:t>
              </a:r>
              <a:br>
                <a:rPr lang="en-US" dirty="0">
                  <a:latin typeface="Calibri"/>
                  <a:cs typeface="Calibri"/>
                </a:rPr>
              </a:br>
              <a:r>
                <a:rPr lang="en-US" dirty="0">
                  <a:latin typeface="Calibri"/>
                  <a:cs typeface="Calibri"/>
                </a:rPr>
                <a:t>Cost: 2</a:t>
              </a:r>
            </a:p>
          </p:txBody>
        </p:sp>
        <p:sp>
          <p:nvSpPr>
            <p:cNvPr id="123" name="Rounded Rectangular Callout 122"/>
            <p:cNvSpPr/>
            <p:nvPr/>
          </p:nvSpPr>
          <p:spPr>
            <a:xfrm>
              <a:off x="6096000" y="3962400"/>
              <a:ext cx="2133600" cy="762000"/>
            </a:xfrm>
            <a:prstGeom prst="wedgeRoundRectCallout">
              <a:avLst>
                <a:gd name="adj1" fmla="val -40244"/>
                <a:gd name="adj2" fmla="val 7228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/>
                  <a:cs typeface="Calibri"/>
                </a:rPr>
                <a:t>Action: flip all four</a:t>
              </a:r>
              <a:br>
                <a:rPr lang="en-US" dirty="0">
                  <a:latin typeface="Calibri"/>
                  <a:cs typeface="Calibri"/>
                </a:rPr>
              </a:br>
              <a:r>
                <a:rPr lang="en-US" dirty="0">
                  <a:latin typeface="Calibri"/>
                  <a:cs typeface="Calibri"/>
                </a:rPr>
                <a:t>Cost: 4</a:t>
              </a:r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3733800" y="4495801"/>
            <a:ext cx="4572000" cy="393700"/>
            <a:chOff x="2438400" y="4724400"/>
            <a:chExt cx="4572000" cy="394447"/>
          </a:xfrm>
        </p:grpSpPr>
        <p:cxnSp>
          <p:nvCxnSpPr>
            <p:cNvPr id="119" name="Straight Arrow Connector 118"/>
            <p:cNvCxnSpPr/>
            <p:nvPr/>
          </p:nvCxnSpPr>
          <p:spPr>
            <a:xfrm rot="10800000" flipV="1">
              <a:off x="2438400" y="4724400"/>
              <a:ext cx="1676400" cy="381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10800000" flipH="1" flipV="1">
              <a:off x="5334000" y="4724400"/>
              <a:ext cx="1676400" cy="381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5400000">
              <a:off x="4543930" y="4965364"/>
              <a:ext cx="3053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2133600" y="5410200"/>
            <a:ext cx="2362200" cy="762000"/>
            <a:chOff x="838200" y="5638800"/>
            <a:chExt cx="2362200" cy="762000"/>
          </a:xfrm>
        </p:grpSpPr>
        <p:grpSp>
          <p:nvGrpSpPr>
            <p:cNvPr id="9246" name="Group 97"/>
            <p:cNvGrpSpPr>
              <a:grpSpLocks/>
            </p:cNvGrpSpPr>
            <p:nvPr/>
          </p:nvGrpSpPr>
          <p:grpSpPr bwMode="auto">
            <a:xfrm>
              <a:off x="838200" y="6096000"/>
              <a:ext cx="2362200" cy="304800"/>
              <a:chOff x="838200" y="6096000"/>
              <a:chExt cx="2362200" cy="304800"/>
            </a:xfrm>
          </p:grpSpPr>
          <p:grpSp>
            <p:nvGrpSpPr>
              <p:cNvPr id="9249" name="Group 81"/>
              <p:cNvGrpSpPr>
                <a:grpSpLocks/>
              </p:cNvGrpSpPr>
              <p:nvPr/>
            </p:nvGrpSpPr>
            <p:grpSpPr bwMode="auto">
              <a:xfrm flipV="1">
                <a:off x="838200" y="6109854"/>
                <a:ext cx="1025380" cy="194975"/>
                <a:chOff x="914400" y="6033654"/>
                <a:chExt cx="1025380" cy="19497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090613" y="6226608"/>
                  <a:ext cx="636587" cy="1587"/>
                </a:xfrm>
                <a:prstGeom prst="line">
                  <a:avLst/>
                </a:prstGeom>
                <a:ln w="38100">
                  <a:solidFill>
                    <a:srgbClr val="CC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162050" y="6032933"/>
                  <a:ext cx="495300" cy="1587"/>
                </a:xfrm>
                <a:prstGeom prst="line">
                  <a:avLst/>
                </a:prstGeom>
                <a:ln w="38100">
                  <a:solidFill>
                    <a:srgbClr val="CC99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914400" y="6129770"/>
                  <a:ext cx="1025525" cy="1588"/>
                </a:xfrm>
                <a:prstGeom prst="line">
                  <a:avLst/>
                </a:prstGeom>
                <a:ln w="38100">
                  <a:solidFill>
                    <a:srgbClr val="6633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flipV="1">
                <a:off x="944563" y="6399213"/>
                <a:ext cx="812800" cy="1587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51" name="Group 87"/>
              <p:cNvGrpSpPr>
                <a:grpSpLocks/>
              </p:cNvGrpSpPr>
              <p:nvPr/>
            </p:nvGrpSpPr>
            <p:grpSpPr bwMode="auto">
              <a:xfrm flipV="1">
                <a:off x="2175020" y="6096000"/>
                <a:ext cx="1025380" cy="290946"/>
                <a:chOff x="2175020" y="6019800"/>
                <a:chExt cx="1025380" cy="290946"/>
              </a:xfrm>
            </p:grpSpPr>
            <p:grpSp>
              <p:nvGrpSpPr>
                <p:cNvPr id="9252" name="Group 82"/>
                <p:cNvGrpSpPr>
                  <a:grpSpLocks/>
                </p:cNvGrpSpPr>
                <p:nvPr/>
              </p:nvGrpSpPr>
              <p:grpSpPr bwMode="auto">
                <a:xfrm>
                  <a:off x="2175020" y="6019800"/>
                  <a:ext cx="1025380" cy="194975"/>
                  <a:chOff x="914400" y="6033654"/>
                  <a:chExt cx="1025380" cy="194975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1090468" y="6227762"/>
                    <a:ext cx="636587" cy="1588"/>
                  </a:xfrm>
                  <a:prstGeom prst="line">
                    <a:avLst/>
                  </a:prstGeom>
                  <a:ln w="38100">
                    <a:solidFill>
                      <a:srgbClr val="CC66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1161905" y="6034087"/>
                    <a:ext cx="495300" cy="1588"/>
                  </a:xfrm>
                  <a:prstGeom prst="line">
                    <a:avLst/>
                  </a:prstGeom>
                  <a:ln w="38100">
                    <a:solidFill>
                      <a:srgbClr val="CC99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914255" y="6130925"/>
                    <a:ext cx="1025525" cy="1587"/>
                  </a:xfrm>
                  <a:prstGeom prst="line">
                    <a:avLst/>
                  </a:prstGeom>
                  <a:ln w="38100">
                    <a:solidFill>
                      <a:srgbClr val="6633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2281238" y="6309158"/>
                  <a:ext cx="812800" cy="158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" name="Straight Arrow Connector 129"/>
            <p:cNvCxnSpPr/>
            <p:nvPr/>
          </p:nvCxnSpPr>
          <p:spPr>
            <a:xfrm rot="10800000" flipV="1">
              <a:off x="12954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0800000" flipH="1" flipV="1">
              <a:off x="22098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5"/>
          <p:cNvGrpSpPr>
            <a:grpSpLocks/>
          </p:cNvGrpSpPr>
          <p:nvPr/>
        </p:nvGrpSpPr>
        <p:grpSpPr bwMode="auto">
          <a:xfrm>
            <a:off x="7391400" y="5410200"/>
            <a:ext cx="2438400" cy="762000"/>
            <a:chOff x="6096000" y="5638800"/>
            <a:chExt cx="2438400" cy="762000"/>
          </a:xfrm>
        </p:grpSpPr>
        <p:grpSp>
          <p:nvGrpSpPr>
            <p:cNvPr id="9234" name="Group 98"/>
            <p:cNvGrpSpPr>
              <a:grpSpLocks/>
            </p:cNvGrpSpPr>
            <p:nvPr/>
          </p:nvGrpSpPr>
          <p:grpSpPr bwMode="auto">
            <a:xfrm>
              <a:off x="6096000" y="6096000"/>
              <a:ext cx="2438400" cy="304800"/>
              <a:chOff x="6096000" y="6096000"/>
              <a:chExt cx="2438400" cy="3048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7508875" y="6399213"/>
                <a:ext cx="1025525" cy="1587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756525" y="6110288"/>
                <a:ext cx="495300" cy="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685088" y="6207125"/>
                <a:ext cx="636587" cy="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7615238" y="6302375"/>
                <a:ext cx="812800" cy="1588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096000" y="6386513"/>
                <a:ext cx="1025525" cy="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343650" y="6289675"/>
                <a:ext cx="495300" cy="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43" name="Group 94"/>
              <p:cNvGrpSpPr>
                <a:grpSpLocks/>
              </p:cNvGrpSpPr>
              <p:nvPr/>
            </p:nvGrpSpPr>
            <p:grpSpPr bwMode="auto">
              <a:xfrm flipV="1">
                <a:off x="6202074" y="6096000"/>
                <a:ext cx="813233" cy="96982"/>
                <a:chOff x="6278274" y="6096000"/>
                <a:chExt cx="813233" cy="96982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6350000" y="6191394"/>
                  <a:ext cx="635000" cy="1588"/>
                </a:xfrm>
                <a:prstGeom prst="line">
                  <a:avLst/>
                </a:prstGeom>
                <a:ln w="38100">
                  <a:solidFill>
                    <a:srgbClr val="CC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278563" y="6096144"/>
                  <a:ext cx="812800" cy="158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4" name="Straight Arrow Connector 133"/>
            <p:cNvCxnSpPr/>
            <p:nvPr/>
          </p:nvCxnSpPr>
          <p:spPr>
            <a:xfrm rot="10800000" flipV="1">
              <a:off x="66294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10800000" flipH="1" flipV="1">
              <a:off x="75438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Rounded Rectangular Callout 70"/>
          <p:cNvSpPr/>
          <p:nvPr/>
        </p:nvSpPr>
        <p:spPr bwMode="auto">
          <a:xfrm>
            <a:off x="7772400" y="3810000"/>
            <a:ext cx="2286000" cy="990600"/>
          </a:xfrm>
          <a:prstGeom prst="wedgeRoundRectCallout">
            <a:avLst>
              <a:gd name="adj1" fmla="val 23278"/>
              <a:gd name="adj2" fmla="val 1428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Path to reach goal:</a:t>
            </a:r>
          </a:p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Flip four, flip three</a:t>
            </a:r>
          </a:p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Total cost: 7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367667" y="1158418"/>
            <a:ext cx="7467600" cy="92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You know exactly where you came from and how you got there, but you have no idea where you’re going.  But, you’ll know it when you see it.</a:t>
            </a:r>
          </a:p>
          <a:p>
            <a:endParaRPr lang="en-US" dirty="0">
              <a:solidFill>
                <a:schemeClr val="bg2"/>
              </a:solidFill>
              <a:highlight>
                <a:srgbClr val="FFFF00"/>
              </a:highligh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16" grpId="0" animBg="1"/>
      <p:bldP spid="116" grpId="1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58412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DAN@SGFAKZNFUVWXY5M7" val="3532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c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0"/>
  <p:tag name="PICTUREFILESIZE" val="27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max(h_a, h_b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11"/>
  <p:tag name="PICTUREFILESIZE" val="110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0 \le h(n) \le h^*(n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63"/>
  <p:tag name="PICTUREFILESIZE" val="131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h^*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51"/>
  <p:tag name="PICTUREFILESIZE" val="59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h(n) = max(h_a(n), h_b(n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49"/>
  <p:tag name="PICTUREFILESIZE" val="201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\forall n : h_a(n) \ge h_c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76"/>
  <p:tag name="PICTUREFILESIZE" val="140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exac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49"/>
  <p:tag name="PICTUREFILESIZE" val="49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zero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41"/>
  <p:tag name="PICTUREFILESIZE" val="38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a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0"/>
  <p:tag name="PICTUREFILESIZE" val="28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b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9"/>
  <p:tag name="PICTUREFILESIZE" val="2976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91438" tIns="45719" rIns="91438" bIns="45719">
        <a:spAutoFit/>
      </a:bodyPr>
      <a:lstStyle>
        <a:defPPr>
          <a:defRPr>
            <a:solidFill>
              <a:schemeClr val="bg2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39034</TotalTime>
  <Words>1842</Words>
  <Application>Microsoft Office PowerPoint</Application>
  <PresentationFormat>Widescreen</PresentationFormat>
  <Paragraphs>457</Paragraphs>
  <Slides>49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Symbol</vt:lpstr>
      <vt:lpstr>Times New Roman</vt:lpstr>
      <vt:lpstr>Wingdings</vt:lpstr>
      <vt:lpstr>dan-berkeley-nlp-v1</vt:lpstr>
      <vt:lpstr>CAP 5636 – Advanced Artificial Intelligence </vt:lpstr>
      <vt:lpstr>Today</vt:lpstr>
      <vt:lpstr>Recap: Search</vt:lpstr>
      <vt:lpstr>Recap: Search</vt:lpstr>
      <vt:lpstr>Example: Pancake Problem</vt:lpstr>
      <vt:lpstr>Example: Pancake Problem</vt:lpstr>
      <vt:lpstr>Example: Pancake Problem</vt:lpstr>
      <vt:lpstr>General Tree Search</vt:lpstr>
      <vt:lpstr>Informed Search</vt:lpstr>
      <vt:lpstr>Search Heuristics</vt:lpstr>
      <vt:lpstr>Example: Heuristic Function</vt:lpstr>
      <vt:lpstr>Example: Heuristic Function</vt:lpstr>
      <vt:lpstr>Greedy Search</vt:lpstr>
      <vt:lpstr>Example: Heuristic Function</vt:lpstr>
      <vt:lpstr>Greedy Search</vt:lpstr>
      <vt:lpstr>Greedy Search</vt:lpstr>
      <vt:lpstr>Video of Demo Contours Greedy (Empty)</vt:lpstr>
      <vt:lpstr>Video of Demo Contours Greedy (Pacman Small Maze)</vt:lpstr>
      <vt:lpstr>A* Search</vt:lpstr>
      <vt:lpstr>A* Search</vt:lpstr>
      <vt:lpstr>Combining UCS and Greedy</vt:lpstr>
      <vt:lpstr>When should A* terminate?</vt:lpstr>
      <vt:lpstr>Is A* Optimal?</vt:lpstr>
      <vt:lpstr>Admissible Heuristics</vt:lpstr>
      <vt:lpstr>Idea: Admissibility</vt:lpstr>
      <vt:lpstr>Admissible Heuristics</vt:lpstr>
      <vt:lpstr>Properties of A*</vt:lpstr>
      <vt:lpstr>Properties of A*</vt:lpstr>
      <vt:lpstr>UCS vs A* Contours</vt:lpstr>
      <vt:lpstr>Video of Demo Contours (Empty) -- UCS</vt:lpstr>
      <vt:lpstr>Video of Demo Contours (Empty) -- Greedy</vt:lpstr>
      <vt:lpstr>Video of Demo Contours (Empty) – A*</vt:lpstr>
      <vt:lpstr>Video of Demo Contours (Pacman Small Maze) – A*</vt:lpstr>
      <vt:lpstr>Comparison</vt:lpstr>
      <vt:lpstr>A* Applications</vt:lpstr>
      <vt:lpstr>A* Applications</vt:lpstr>
      <vt:lpstr>Video of Demo Pacman (Tiny Maze) – UCS / A*</vt:lpstr>
      <vt:lpstr>Video of Demo Empty Water Shallow/Deep – Guess Algorithm</vt:lpstr>
      <vt:lpstr>Creating Heuristics</vt:lpstr>
      <vt:lpstr>Creating Admissible Heuristics</vt:lpstr>
      <vt:lpstr>Trivial Heuristics, Dominance</vt:lpstr>
      <vt:lpstr>Graph Search</vt:lpstr>
      <vt:lpstr>Tree Search: Extra Work!</vt:lpstr>
      <vt:lpstr>Graph Search</vt:lpstr>
      <vt:lpstr>Graph Search</vt:lpstr>
      <vt:lpstr>A* Graph Search Gone Wrong?</vt:lpstr>
      <vt:lpstr>Consistency of Heuristics</vt:lpstr>
      <vt:lpstr>Optimality of A* Graph Search</vt:lpstr>
      <vt:lpstr>Optimality of A* Graph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Ladislau Boloni</cp:lastModifiedBy>
  <cp:revision>2270</cp:revision>
  <cp:lastPrinted>2014-01-28T19:38:34Z</cp:lastPrinted>
  <dcterms:created xsi:type="dcterms:W3CDTF">2004-08-27T04:16:05Z</dcterms:created>
  <dcterms:modified xsi:type="dcterms:W3CDTF">2017-08-29T17:37:08Z</dcterms:modified>
</cp:coreProperties>
</file>